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58" r:id="rId5"/>
    <p:sldId id="261" r:id="rId6"/>
    <p:sldId id="315" r:id="rId7"/>
    <p:sldId id="316" r:id="rId8"/>
    <p:sldId id="265" r:id="rId9"/>
    <p:sldId id="267" r:id="rId10"/>
    <p:sldId id="269" r:id="rId11"/>
    <p:sldId id="270" r:id="rId12"/>
    <p:sldId id="263" r:id="rId13"/>
    <p:sldId id="264" r:id="rId14"/>
    <p:sldId id="317" r:id="rId15"/>
    <p:sldId id="272" r:id="rId16"/>
    <p:sldId id="274" r:id="rId17"/>
    <p:sldId id="290" r:id="rId18"/>
    <p:sldId id="303" r:id="rId19"/>
    <p:sldId id="318" r:id="rId20"/>
    <p:sldId id="296" r:id="rId21"/>
    <p:sldId id="277" r:id="rId22"/>
    <p:sldId id="291" r:id="rId23"/>
    <p:sldId id="288" r:id="rId24"/>
    <p:sldId id="289" r:id="rId25"/>
    <p:sldId id="308" r:id="rId26"/>
    <p:sldId id="310" r:id="rId27"/>
    <p:sldId id="319" r:id="rId28"/>
    <p:sldId id="293" r:id="rId29"/>
    <p:sldId id="279" r:id="rId30"/>
    <p:sldId id="280" r:id="rId31"/>
    <p:sldId id="313" r:id="rId32"/>
    <p:sldId id="292" r:id="rId33"/>
    <p:sldId id="321" r:id="rId34"/>
    <p:sldId id="322" r:id="rId35"/>
    <p:sldId id="281" r:id="rId36"/>
    <p:sldId id="298" r:id="rId37"/>
    <p:sldId id="282" r:id="rId38"/>
    <p:sldId id="283" r:id="rId39"/>
    <p:sldId id="284" r:id="rId40"/>
    <p:sldId id="285" r:id="rId41"/>
    <p:sldId id="306" r:id="rId42"/>
    <p:sldId id="287" r:id="rId43"/>
    <p:sldId id="314" r:id="rId4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p>
            <a:fld id="{FEAAD42D-6DDA-4C97-988B-3472B5CA14C4}" type="datetimeFigureOut">
              <a:rPr lang="hu-HU" smtClean="0"/>
              <a:t>2013.05.10.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1528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EAAD42D-6DDA-4C97-988B-3472B5CA14C4}" type="datetimeFigureOut">
              <a:rPr lang="hu-HU" smtClean="0"/>
              <a:t>2013.05.10.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155247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EAAD42D-6DDA-4C97-988B-3472B5CA14C4}" type="datetimeFigureOut">
              <a:rPr lang="hu-HU" smtClean="0"/>
              <a:t>2013.05.10.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268939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EAAD42D-6DDA-4C97-988B-3472B5CA14C4}" type="datetimeFigureOut">
              <a:rPr lang="hu-HU" smtClean="0"/>
              <a:t>2013.05.10.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4131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AD42D-6DDA-4C97-988B-3472B5CA14C4}" type="datetimeFigureOut">
              <a:rPr lang="hu-HU" smtClean="0"/>
              <a:t>2013.05.10.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227381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p>
            <a:fld id="{FEAAD42D-6DDA-4C97-988B-3472B5CA14C4}" type="datetimeFigureOut">
              <a:rPr lang="hu-HU" smtClean="0"/>
              <a:t>2013.05.10.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180459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p>
            <a:fld id="{FEAAD42D-6DDA-4C97-988B-3472B5CA14C4}" type="datetimeFigureOut">
              <a:rPr lang="hu-HU" smtClean="0"/>
              <a:t>2013.05.10.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10273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p>
            <a:fld id="{FEAAD42D-6DDA-4C97-988B-3472B5CA14C4}" type="datetimeFigureOut">
              <a:rPr lang="hu-HU" smtClean="0"/>
              <a:t>2013.05.10.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193728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AD42D-6DDA-4C97-988B-3472B5CA14C4}" type="datetimeFigureOut">
              <a:rPr lang="hu-HU" smtClean="0"/>
              <a:t>2013.05.10.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200625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AD42D-6DDA-4C97-988B-3472B5CA14C4}" type="datetimeFigureOut">
              <a:rPr lang="hu-HU" smtClean="0"/>
              <a:t>2013.05.10.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402627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AD42D-6DDA-4C97-988B-3472B5CA14C4}" type="datetimeFigureOut">
              <a:rPr lang="hu-HU" smtClean="0"/>
              <a:t>2013.05.10.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2E839A4-2728-4147-9FE7-9B4F360E4817}" type="slidenum">
              <a:rPr lang="hu-HU" smtClean="0"/>
              <a:t>‹#›</a:t>
            </a:fld>
            <a:endParaRPr lang="hu-HU"/>
          </a:p>
        </p:txBody>
      </p:sp>
    </p:spTree>
    <p:extLst>
      <p:ext uri="{BB962C8B-B14F-4D97-AF65-F5344CB8AC3E}">
        <p14:creationId xmlns:p14="http://schemas.microsoft.com/office/powerpoint/2010/main" val="242974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AD42D-6DDA-4C97-988B-3472B5CA14C4}" type="datetimeFigureOut">
              <a:rPr lang="hu-HU" smtClean="0"/>
              <a:t>2013.05.10.</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839A4-2728-4147-9FE7-9B4F360E4817}" type="slidenum">
              <a:rPr lang="hu-HU" smtClean="0"/>
              <a:t>‹#›</a:t>
            </a:fld>
            <a:endParaRPr lang="hu-HU"/>
          </a:p>
        </p:txBody>
      </p:sp>
    </p:spTree>
    <p:extLst>
      <p:ext uri="{BB962C8B-B14F-4D97-AF65-F5344CB8AC3E}">
        <p14:creationId xmlns:p14="http://schemas.microsoft.com/office/powerpoint/2010/main" val="104844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mailto:karsai.arpad@chello.hu" TargetMode="External"/><Relationship Id="rId2" Type="http://schemas.openxmlformats.org/officeDocument/2006/relationships/hyperlink" Target="mailto:gabor.kemenyfi@t-online.hu"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268761"/>
            <a:ext cx="7918648" cy="2331690"/>
          </a:xfrm>
        </p:spPr>
        <p:txBody>
          <a:bodyPr>
            <a:normAutofit fontScale="90000"/>
          </a:bodyPr>
          <a:lstStyle/>
          <a:p>
            <a:r>
              <a:rPr lang="hu-HU" dirty="0"/>
              <a:t>Szükség van-e az országimázs megújítására? A Hungarikumok szerepe </a:t>
            </a:r>
            <a:br>
              <a:rPr lang="hu-HU" dirty="0"/>
            </a:br>
            <a:r>
              <a:rPr lang="hu-HU" dirty="0"/>
              <a:t>az </a:t>
            </a:r>
            <a:r>
              <a:rPr lang="hu-HU" dirty="0" smtClean="0"/>
              <a:t>Újra-márkázásban</a:t>
            </a:r>
            <a:endParaRPr lang="hu-HU" dirty="0"/>
          </a:p>
        </p:txBody>
      </p:sp>
      <p:sp>
        <p:nvSpPr>
          <p:cNvPr id="3" name="Subtitle 2"/>
          <p:cNvSpPr>
            <a:spLocks noGrp="1"/>
          </p:cNvSpPr>
          <p:nvPr>
            <p:ph type="subTitle" idx="1"/>
          </p:nvPr>
        </p:nvSpPr>
        <p:spPr>
          <a:xfrm>
            <a:off x="1371600" y="3886200"/>
            <a:ext cx="6400800" cy="2423120"/>
          </a:xfrm>
        </p:spPr>
        <p:txBody>
          <a:bodyPr/>
          <a:lstStyle/>
          <a:p>
            <a:r>
              <a:rPr lang="hu-HU" dirty="0" smtClean="0"/>
              <a:t>Karsai Árpád </a:t>
            </a:r>
          </a:p>
          <a:p>
            <a:r>
              <a:rPr lang="hu-HU" dirty="0" smtClean="0"/>
              <a:t>2013 Május 10</a:t>
            </a:r>
            <a:endParaRPr lang="hu-H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141922"/>
            <a:ext cx="4824536" cy="964907"/>
          </a:xfrm>
          <a:prstGeom prst="rect">
            <a:avLst/>
          </a:prstGeom>
        </p:spPr>
      </p:pic>
    </p:spTree>
    <p:extLst>
      <p:ext uri="{BB962C8B-B14F-4D97-AF65-F5344CB8AC3E}">
        <p14:creationId xmlns:p14="http://schemas.microsoft.com/office/powerpoint/2010/main" val="75656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Márkaszemélyiség pillérekkel</a:t>
            </a:r>
            <a:br>
              <a:rPr lang="hu-HU" dirty="0" smtClean="0"/>
            </a:br>
            <a:r>
              <a:rPr lang="hu-HU" sz="3100" i="1" dirty="0" smtClean="0"/>
              <a:t>többelemű, de tömör legyen</a:t>
            </a:r>
            <a:endParaRPr lang="hu-HU" sz="3100" i="1" dirty="0"/>
          </a:p>
        </p:txBody>
      </p:sp>
      <p:pic>
        <p:nvPicPr>
          <p:cNvPr id="2050" name="Picture 2" descr="C:\Users\Árpi\AppData\Local\Microsoft\Windows\Temporary Internet Files\Content.IE5\4Z3E23ZB\MC90038384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3743" y="1451112"/>
            <a:ext cx="4752528" cy="4963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3933056"/>
            <a:ext cx="1440160" cy="1058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dirty="0" smtClean="0"/>
              <a:t>SPA</a:t>
            </a:r>
            <a:endParaRPr lang="hu-HU" sz="3600" dirty="0"/>
          </a:p>
        </p:txBody>
      </p:sp>
      <p:sp>
        <p:nvSpPr>
          <p:cNvPr id="5" name="Rectangle 4"/>
          <p:cNvSpPr/>
          <p:nvPr/>
        </p:nvSpPr>
        <p:spPr>
          <a:xfrm>
            <a:off x="5756238" y="4055934"/>
            <a:ext cx="15520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t>MICE</a:t>
            </a:r>
            <a:endParaRPr lang="hu-HU" sz="2800" dirty="0"/>
          </a:p>
        </p:txBody>
      </p:sp>
      <p:sp>
        <p:nvSpPr>
          <p:cNvPr id="6" name="Rectangle 5"/>
          <p:cNvSpPr/>
          <p:nvPr/>
        </p:nvSpPr>
        <p:spPr>
          <a:xfrm>
            <a:off x="2598052" y="3922325"/>
            <a:ext cx="1180550" cy="1058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dirty="0" smtClean="0"/>
              <a:t>BP</a:t>
            </a:r>
            <a:endParaRPr lang="hu-HU" sz="3600" dirty="0"/>
          </a:p>
        </p:txBody>
      </p:sp>
      <p:sp>
        <p:nvSpPr>
          <p:cNvPr id="7" name="Rectangle 6"/>
          <p:cNvSpPr/>
          <p:nvPr/>
        </p:nvSpPr>
        <p:spPr>
          <a:xfrm>
            <a:off x="4499992" y="3789040"/>
            <a:ext cx="1105272" cy="1181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052" name="Picture 4" descr="C:\Users\Árpi\AppData\Local\Microsoft\Windows\Temporary Internet Files\Content.IE5\ENHUN2JI\MC9000708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642" y="3789040"/>
            <a:ext cx="1294615" cy="12693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9592" y="5157192"/>
            <a:ext cx="162489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u-HU" sz="3600" dirty="0" smtClean="0"/>
              <a:t>Kultura </a:t>
            </a:r>
            <a:endParaRPr lang="hu-HU" sz="3600" dirty="0"/>
          </a:p>
        </p:txBody>
      </p:sp>
      <p:sp>
        <p:nvSpPr>
          <p:cNvPr id="11" name="TextBox 10"/>
          <p:cNvSpPr txBox="1"/>
          <p:nvPr/>
        </p:nvSpPr>
        <p:spPr>
          <a:xfrm>
            <a:off x="4788024" y="5131692"/>
            <a:ext cx="1656184"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hu-HU" sz="3200" dirty="0" smtClean="0"/>
              <a:t>Balaton </a:t>
            </a:r>
            <a:endParaRPr lang="hu-HU" sz="3200" dirty="0"/>
          </a:p>
        </p:txBody>
      </p:sp>
    </p:spTree>
    <p:extLst>
      <p:ext uri="{BB962C8B-B14F-4D97-AF65-F5344CB8AC3E}">
        <p14:creationId xmlns:p14="http://schemas.microsoft.com/office/powerpoint/2010/main" val="23021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Márkahasználati alapelvek</a:t>
            </a:r>
            <a:endParaRPr lang="hu-HU" dirty="0"/>
          </a:p>
        </p:txBody>
      </p:sp>
      <p:sp>
        <p:nvSpPr>
          <p:cNvPr id="3" name="Content Placeholder 2"/>
          <p:cNvSpPr>
            <a:spLocks noGrp="1"/>
          </p:cNvSpPr>
          <p:nvPr>
            <p:ph idx="1"/>
          </p:nvPr>
        </p:nvSpPr>
        <p:spPr/>
        <p:txBody>
          <a:bodyPr/>
          <a:lstStyle/>
          <a:p>
            <a:r>
              <a:rPr lang="hu-HU" dirty="0" smtClean="0"/>
              <a:t>Erősségekre építeni(Kutatás SWOT analízisében feltártak szerint)</a:t>
            </a:r>
          </a:p>
          <a:p>
            <a:r>
              <a:rPr lang="hu-HU" dirty="0" smtClean="0"/>
              <a:t>A márka hatékonyságot folyamatosan mérni-értékelni!</a:t>
            </a:r>
          </a:p>
          <a:p>
            <a:r>
              <a:rPr lang="hu-HU" dirty="0" smtClean="0"/>
              <a:t>A stratégia hosszútávú elkötelezettségében gondolkodni</a:t>
            </a:r>
          </a:p>
          <a:p>
            <a:endParaRPr lang="hu-HU" dirty="0"/>
          </a:p>
        </p:txBody>
      </p:sp>
    </p:spTree>
    <p:extLst>
      <p:ext uri="{BB962C8B-B14F-4D97-AF65-F5344CB8AC3E}">
        <p14:creationId xmlns:p14="http://schemas.microsoft.com/office/powerpoint/2010/main" val="4158402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Pozicionálás</a:t>
            </a:r>
            <a:endParaRPr lang="hu-HU" dirty="0"/>
          </a:p>
        </p:txBody>
      </p:sp>
      <p:sp>
        <p:nvSpPr>
          <p:cNvPr id="3" name="Content Placeholder 2"/>
          <p:cNvSpPr>
            <a:spLocks noGrp="1"/>
          </p:cNvSpPr>
          <p:nvPr>
            <p:ph sz="half" idx="1"/>
          </p:nvPr>
        </p:nvSpPr>
        <p:spPr>
          <a:xfrm>
            <a:off x="467544" y="1571026"/>
            <a:ext cx="4038600" cy="4525963"/>
          </a:xfrm>
        </p:spPr>
        <p:txBody>
          <a:bodyPr/>
          <a:lstStyle/>
          <a:p>
            <a:r>
              <a:rPr lang="hu-HU" dirty="0" smtClean="0"/>
              <a:t>Célzott márka  </a:t>
            </a:r>
            <a:endParaRPr lang="hu-HU" dirty="0"/>
          </a:p>
        </p:txBody>
      </p:sp>
      <p:sp>
        <p:nvSpPr>
          <p:cNvPr id="4" name="Content Placeholder 3"/>
          <p:cNvSpPr>
            <a:spLocks noGrp="1"/>
          </p:cNvSpPr>
          <p:nvPr>
            <p:ph sz="half" idx="2"/>
          </p:nvPr>
        </p:nvSpPr>
        <p:spPr/>
        <p:txBody>
          <a:bodyPr/>
          <a:lstStyle/>
          <a:p>
            <a:r>
              <a:rPr lang="hu-HU" dirty="0" smtClean="0"/>
              <a:t>Márka meglévő imázsa</a:t>
            </a:r>
            <a:endParaRPr lang="hu-HU" dirty="0"/>
          </a:p>
        </p:txBody>
      </p:sp>
      <p:sp>
        <p:nvSpPr>
          <p:cNvPr id="5" name="Rectangle 4"/>
          <p:cNvSpPr/>
          <p:nvPr/>
        </p:nvSpPr>
        <p:spPr>
          <a:xfrm>
            <a:off x="1055084" y="2644018"/>
            <a:ext cx="64807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dirty="0" smtClean="0">
                <a:latin typeface="Estrangelo Edessa" pitchFamily="66" charset="0"/>
                <a:cs typeface="Estrangelo Edessa" pitchFamily="66" charset="0"/>
              </a:rPr>
              <a:t>Pozicionálás </a:t>
            </a:r>
            <a:endParaRPr lang="hu-HU" sz="3600" dirty="0">
              <a:latin typeface="Estrangelo Edessa" pitchFamily="66" charset="0"/>
              <a:cs typeface="Estrangelo Edessa" pitchFamily="66" charset="0"/>
            </a:endParaRPr>
          </a:p>
        </p:txBody>
      </p:sp>
      <p:sp>
        <p:nvSpPr>
          <p:cNvPr id="6" name="Flowchart: Magnetic Disk 5"/>
          <p:cNvSpPr/>
          <p:nvPr/>
        </p:nvSpPr>
        <p:spPr>
          <a:xfrm>
            <a:off x="467544" y="1916832"/>
            <a:ext cx="2642592" cy="38653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Flowchart: Magnetic Disk 6"/>
          <p:cNvSpPr/>
          <p:nvPr/>
        </p:nvSpPr>
        <p:spPr>
          <a:xfrm>
            <a:off x="5493358" y="1901343"/>
            <a:ext cx="2823057" cy="38653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70363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Pozicionálás :értéktételezés</a:t>
            </a:r>
            <a:br>
              <a:rPr lang="hu-HU" dirty="0" smtClean="0"/>
            </a:br>
            <a:r>
              <a:rPr lang="hu-HU" dirty="0" smtClean="0"/>
              <a:t>(Értékpropozícó )</a:t>
            </a:r>
            <a:endParaRPr lang="hu-HU" dirty="0"/>
          </a:p>
        </p:txBody>
      </p:sp>
      <p:sp>
        <p:nvSpPr>
          <p:cNvPr id="3" name="Content Placeholder 2"/>
          <p:cNvSpPr>
            <a:spLocks noGrp="1"/>
          </p:cNvSpPr>
          <p:nvPr>
            <p:ph idx="1"/>
          </p:nvPr>
        </p:nvSpPr>
        <p:spPr/>
        <p:txBody>
          <a:bodyPr/>
          <a:lstStyle/>
          <a:p>
            <a:pPr marL="0" indent="0">
              <a:buNone/>
            </a:pPr>
            <a:r>
              <a:rPr lang="hu-HU" dirty="0" smtClean="0"/>
              <a:t>Márkajegyek , ígéretek kitalálása és lefektetése</a:t>
            </a:r>
          </a:p>
          <a:p>
            <a:pPr marL="0" indent="0">
              <a:buNone/>
            </a:pPr>
            <a:r>
              <a:rPr lang="hu-HU" dirty="0" smtClean="0"/>
              <a:t>(ezek megkülönbözetőek legyenek, ezek:)</a:t>
            </a:r>
          </a:p>
          <a:p>
            <a:pPr>
              <a:buFont typeface="Wingdings"/>
              <a:buChar char="J"/>
            </a:pPr>
            <a:r>
              <a:rPr lang="hu-HU" dirty="0" smtClean="0">
                <a:solidFill>
                  <a:srgbClr val="FF0000"/>
                </a:solidFill>
                <a:sym typeface="Wingdings" pitchFamily="2" charset="2"/>
              </a:rPr>
              <a:t>Csábítsanak</a:t>
            </a:r>
          </a:p>
          <a:p>
            <a:pPr>
              <a:buFont typeface="Wingdings"/>
              <a:buChar char="J"/>
            </a:pPr>
            <a:r>
              <a:rPr lang="hu-HU" dirty="0" smtClean="0">
                <a:sym typeface="Wingdings" pitchFamily="2" charset="2"/>
              </a:rPr>
              <a:t>Kipróbálásra ösztönözzenek</a:t>
            </a:r>
          </a:p>
          <a:p>
            <a:pPr>
              <a:buFont typeface="Wingdings"/>
              <a:buChar char="J"/>
            </a:pPr>
            <a:r>
              <a:rPr lang="hu-HU" dirty="0" smtClean="0">
                <a:solidFill>
                  <a:srgbClr val="00B050"/>
                </a:solidFill>
                <a:sym typeface="Wingdings" pitchFamily="2" charset="2"/>
              </a:rPr>
              <a:t>Hosszabb távú élményelőnnyel kecsegtessenek</a:t>
            </a:r>
          </a:p>
          <a:p>
            <a:pPr>
              <a:buFont typeface="Wingdings"/>
              <a:buChar char="J"/>
            </a:pPr>
            <a:r>
              <a:rPr lang="hu-HU" dirty="0" smtClean="0">
                <a:sym typeface="Wingdings" pitchFamily="2" charset="2"/>
              </a:rPr>
              <a:t>Azonosulást kiváltóak legyenek</a:t>
            </a:r>
            <a:endParaRPr lang="hu-HU" dirty="0"/>
          </a:p>
        </p:txBody>
      </p:sp>
    </p:spTree>
    <p:extLst>
      <p:ext uri="{BB962C8B-B14F-4D97-AF65-F5344CB8AC3E}">
        <p14:creationId xmlns:p14="http://schemas.microsoft.com/office/powerpoint/2010/main" val="1269898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Hungary </a:t>
            </a:r>
            <a:endParaRPr lang="hu-HU" dirty="0"/>
          </a:p>
        </p:txBody>
      </p:sp>
      <p:sp>
        <p:nvSpPr>
          <p:cNvPr id="3" name="Content Placeholder 2"/>
          <p:cNvSpPr>
            <a:spLocks noGrp="1"/>
          </p:cNvSpPr>
          <p:nvPr>
            <p:ph idx="1"/>
          </p:nvPr>
        </p:nvSpPr>
        <p:spPr/>
        <p:txBody>
          <a:bodyPr>
            <a:normAutofit fontScale="92500" lnSpcReduction="10000"/>
          </a:bodyPr>
          <a:lstStyle/>
          <a:p>
            <a:pPr marL="0" indent="0">
              <a:buNone/>
            </a:pPr>
            <a:endParaRPr lang="hu-HU" dirty="0" smtClean="0"/>
          </a:p>
          <a:p>
            <a:pPr marL="0" indent="0">
              <a:buNone/>
            </a:pPr>
            <a:endParaRPr lang="hu-HU" dirty="0"/>
          </a:p>
          <a:p>
            <a:pPr marL="0" indent="0">
              <a:buNone/>
            </a:pPr>
            <a:endParaRPr lang="hu-HU" dirty="0" smtClean="0"/>
          </a:p>
          <a:p>
            <a:pPr marL="0" indent="0">
              <a:buNone/>
            </a:pPr>
            <a:endParaRPr lang="hu-HU" dirty="0"/>
          </a:p>
          <a:p>
            <a:pPr marL="0" indent="0">
              <a:buNone/>
            </a:pPr>
            <a:endParaRPr lang="hu-HU" dirty="0" smtClean="0"/>
          </a:p>
          <a:p>
            <a:pPr marL="0" indent="0">
              <a:buNone/>
            </a:pPr>
            <a:endParaRPr lang="hu-HU" dirty="0"/>
          </a:p>
          <a:p>
            <a:pPr marL="0" indent="0">
              <a:buNone/>
            </a:pPr>
            <a:endParaRPr lang="hu-HU" dirty="0" smtClean="0"/>
          </a:p>
          <a:p>
            <a:pPr marL="0" indent="0">
              <a:buNone/>
            </a:pPr>
            <a:r>
              <a:rPr lang="hu-HU" b="1" dirty="0" smtClean="0">
                <a:solidFill>
                  <a:srgbClr val="C00000"/>
                </a:solidFill>
                <a:latin typeface="Castellar" pitchFamily="18" charset="0"/>
              </a:rPr>
              <a:t>Hungary=</a:t>
            </a:r>
            <a:r>
              <a:rPr lang="hu-HU" b="1" dirty="0" smtClean="0">
                <a:solidFill>
                  <a:srgbClr val="FF0000"/>
                </a:solidFill>
                <a:latin typeface="Castellar" pitchFamily="18" charset="0"/>
              </a:rPr>
              <a:t> </a:t>
            </a:r>
            <a:r>
              <a:rPr lang="hu-HU" b="1" dirty="0">
                <a:solidFill>
                  <a:srgbClr val="FF0000"/>
                </a:solidFill>
                <a:latin typeface="Castellar" pitchFamily="18" charset="0"/>
              </a:rPr>
              <a:t>Planet </a:t>
            </a:r>
            <a:r>
              <a:rPr lang="hu-HU" b="1" dirty="0">
                <a:latin typeface="Castellar" pitchFamily="18" charset="0"/>
              </a:rPr>
              <a:t>of </a:t>
            </a:r>
            <a:r>
              <a:rPr lang="hu-HU" b="1" dirty="0">
                <a:solidFill>
                  <a:srgbClr val="00B050"/>
                </a:solidFill>
                <a:latin typeface="Castellar" pitchFamily="18" charset="0"/>
              </a:rPr>
              <a:t>Hungaricums</a:t>
            </a:r>
          </a:p>
          <a:p>
            <a:pPr marL="0" indent="0">
              <a:buNone/>
            </a:pPr>
            <a:endParaRPr lang="hu-HU" dirty="0"/>
          </a:p>
        </p:txBody>
      </p:sp>
    </p:spTree>
    <p:extLst>
      <p:ext uri="{BB962C8B-B14F-4D97-AF65-F5344CB8AC3E}">
        <p14:creationId xmlns:p14="http://schemas.microsoft.com/office/powerpoint/2010/main" val="280919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smtClean="0"/>
              <a:t>Tényimázs : a kép  Magyarországról</a:t>
            </a:r>
            <a:br>
              <a:rPr lang="hu-HU" sz="2800" dirty="0" smtClean="0"/>
            </a:br>
            <a:r>
              <a:rPr lang="hu-HU" sz="2800" dirty="0" smtClean="0"/>
              <a:t>Márkánk helyzete</a:t>
            </a:r>
            <a:endParaRPr lang="hu-HU" sz="2800" dirty="0"/>
          </a:p>
        </p:txBody>
      </p:sp>
      <p:sp>
        <p:nvSpPr>
          <p:cNvPr id="3" name="Content Placeholder 2"/>
          <p:cNvSpPr>
            <a:spLocks noGrp="1"/>
          </p:cNvSpPr>
          <p:nvPr>
            <p:ph idx="1"/>
          </p:nvPr>
        </p:nvSpPr>
        <p:spPr/>
        <p:txBody>
          <a:bodyPr/>
          <a:lstStyle/>
          <a:p>
            <a:pPr marL="0" indent="0">
              <a:buNone/>
            </a:pPr>
            <a:r>
              <a:rPr lang="hu-HU" dirty="0" smtClean="0"/>
              <a:t>Ez felelősen csak Kutatással látható  , de annyi látszik, hogy :</a:t>
            </a:r>
            <a:r>
              <a:rPr lang="hu-HU" sz="4400" dirty="0" smtClean="0">
                <a:solidFill>
                  <a:srgbClr val="FF0000"/>
                </a:solidFill>
              </a:rPr>
              <a:t>nem nagyon látszik (homályos) a kép.</a:t>
            </a:r>
          </a:p>
          <a:p>
            <a:pPr marL="0" indent="0">
              <a:buNone/>
            </a:pPr>
            <a:r>
              <a:rPr lang="hu-HU" dirty="0" smtClean="0"/>
              <a:t>Ápr25 Corvinus Országimázsnap kulcselőadói </a:t>
            </a:r>
          </a:p>
          <a:p>
            <a:pPr marL="0" indent="0">
              <a:buNone/>
            </a:pPr>
            <a:r>
              <a:rPr lang="hu-HU" dirty="0"/>
              <a:t> </a:t>
            </a:r>
            <a:r>
              <a:rPr lang="hu-HU" dirty="0" smtClean="0"/>
              <a:t>vallomása</a:t>
            </a:r>
            <a:r>
              <a:rPr lang="hu-HU" dirty="0" smtClean="0">
                <a:latin typeface="Jokerman" pitchFamily="82" charset="0"/>
              </a:rPr>
              <a:t>:vegyes,összevissza ,nem markáns kép. </a:t>
            </a:r>
            <a:endParaRPr lang="hu-HU" dirty="0">
              <a:latin typeface="Jokerman" pitchFamily="82" charset="0"/>
            </a:endParaRPr>
          </a:p>
        </p:txBody>
      </p:sp>
    </p:spTree>
    <p:extLst>
      <p:ext uri="{BB962C8B-B14F-4D97-AF65-F5344CB8AC3E}">
        <p14:creationId xmlns:p14="http://schemas.microsoft.com/office/powerpoint/2010/main" val="3098377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3600" dirty="0" smtClean="0"/>
              <a:t>Ki építi az országmárkában lényegi országimázst ?</a:t>
            </a:r>
            <a:endParaRPr lang="hu-HU" sz="3600" dirty="0"/>
          </a:p>
        </p:txBody>
      </p:sp>
      <p:sp>
        <p:nvSpPr>
          <p:cNvPr id="3" name="Content Placeholder 2"/>
          <p:cNvSpPr>
            <a:spLocks noGrp="1"/>
          </p:cNvSpPr>
          <p:nvPr>
            <p:ph idx="1"/>
          </p:nvPr>
        </p:nvSpPr>
        <p:spPr>
          <a:xfrm>
            <a:off x="457200" y="1600200"/>
            <a:ext cx="8229600" cy="4925144"/>
          </a:xfrm>
        </p:spPr>
        <p:txBody>
          <a:bodyPr/>
          <a:lstStyle/>
          <a:p>
            <a:r>
              <a:rPr lang="hu-HU" dirty="0" smtClean="0"/>
              <a:t>Kormány</a:t>
            </a:r>
          </a:p>
          <a:p>
            <a:r>
              <a:rPr lang="hu-HU" dirty="0" smtClean="0"/>
              <a:t>NGM +NFM+FVM</a:t>
            </a:r>
          </a:p>
          <a:p>
            <a:r>
              <a:rPr lang="hu-HU" b="1" dirty="0" smtClean="0">
                <a:solidFill>
                  <a:srgbClr val="FF0000"/>
                </a:solidFill>
              </a:rPr>
              <a:t>AMC</a:t>
            </a:r>
            <a:endParaRPr lang="hu-HU" dirty="0" smtClean="0"/>
          </a:p>
          <a:p>
            <a:r>
              <a:rPr lang="hu-HU" b="1" dirty="0" smtClean="0">
                <a:solidFill>
                  <a:srgbClr val="FF0000"/>
                </a:solidFill>
              </a:rPr>
              <a:t>HITA(korábbi ITDH)</a:t>
            </a:r>
          </a:p>
          <a:p>
            <a:r>
              <a:rPr lang="hu-HU" b="1" dirty="0" smtClean="0">
                <a:solidFill>
                  <a:srgbClr val="FF0000"/>
                </a:solidFill>
              </a:rPr>
              <a:t>MT ZRT</a:t>
            </a:r>
          </a:p>
          <a:p>
            <a:r>
              <a:rPr lang="hu-HU" dirty="0" smtClean="0"/>
              <a:t>Önkormányzat</a:t>
            </a:r>
          </a:p>
          <a:p>
            <a:r>
              <a:rPr lang="hu-HU" dirty="0" smtClean="0"/>
              <a:t>Szolgáltatók(BKV stb)</a:t>
            </a:r>
          </a:p>
          <a:p>
            <a:r>
              <a:rPr lang="hu-HU" dirty="0" smtClean="0"/>
              <a:t>Lakosság</a:t>
            </a:r>
            <a:endParaRPr lang="hu-HU" dirty="0"/>
          </a:p>
        </p:txBody>
      </p:sp>
      <p:pic>
        <p:nvPicPr>
          <p:cNvPr id="3074" name="Picture 2" descr="C:\Users\Árpi\AppData\Local\Microsoft\Windows\Temporary Internet Files\Content.IE5\4Z3E23ZB\MC9002339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764904"/>
            <a:ext cx="414257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6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78098"/>
          </a:xfrm>
        </p:spPr>
        <p:txBody>
          <a:bodyPr>
            <a:normAutofit/>
          </a:bodyPr>
          <a:lstStyle/>
          <a:p>
            <a:r>
              <a:rPr lang="hu-HU" sz="3200" dirty="0" smtClean="0"/>
              <a:t>Célkép :a célzott  Imázs</a:t>
            </a:r>
            <a:endParaRPr lang="hu-HU" sz="3200" dirty="0"/>
          </a:p>
        </p:txBody>
      </p:sp>
      <p:sp>
        <p:nvSpPr>
          <p:cNvPr id="3" name="Content Placeholder 2"/>
          <p:cNvSpPr>
            <a:spLocks noGrp="1"/>
          </p:cNvSpPr>
          <p:nvPr>
            <p:ph idx="1"/>
          </p:nvPr>
        </p:nvSpPr>
        <p:spPr>
          <a:xfrm>
            <a:off x="457200" y="980728"/>
            <a:ext cx="8435280" cy="5760640"/>
          </a:xfrm>
        </p:spPr>
        <p:txBody>
          <a:bodyPr>
            <a:normAutofit/>
          </a:bodyPr>
          <a:lstStyle/>
          <a:p>
            <a:pPr marL="0" indent="0">
              <a:buNone/>
            </a:pPr>
            <a:r>
              <a:rPr lang="hu-HU" sz="2400" dirty="0" smtClean="0"/>
              <a:t>Magyar Turizmus Zrt szakmai munkája :</a:t>
            </a:r>
          </a:p>
          <a:p>
            <a:pPr marL="0" indent="0">
              <a:buNone/>
            </a:pPr>
            <a:r>
              <a:rPr lang="hu-HU" sz="2600" b="1" dirty="0" smtClean="0"/>
              <a:t>Professzionális </a:t>
            </a:r>
            <a:r>
              <a:rPr lang="hu-HU" sz="2600" dirty="0" smtClean="0"/>
              <a:t>(ahogy a HITA.hu is)</a:t>
            </a:r>
          </a:p>
          <a:p>
            <a:pPr marL="0" indent="0">
              <a:buNone/>
            </a:pPr>
            <a:r>
              <a:rPr lang="hu-HU" sz="2400" dirty="0" smtClean="0"/>
              <a:t>A márkakoncepció  2008 ban  készült </a:t>
            </a:r>
            <a:r>
              <a:rPr lang="hu-HU" dirty="0" smtClean="0"/>
              <a:t>.(</a:t>
            </a:r>
            <a:r>
              <a:rPr lang="hu-HU" sz="2600" dirty="0" smtClean="0"/>
              <a:t>Az NTS-sel koherensen)</a:t>
            </a:r>
          </a:p>
          <a:p>
            <a:pPr marL="0" indent="0">
              <a:buNone/>
            </a:pPr>
            <a:endParaRPr lang="hu-HU" dirty="0" smtClean="0"/>
          </a:p>
          <a:p>
            <a:pPr marL="0" indent="0">
              <a:buNone/>
            </a:pPr>
            <a:endParaRPr lang="hu-HU" dirty="0" smtClean="0"/>
          </a:p>
          <a:p>
            <a:pPr marL="0" indent="0">
              <a:buNone/>
            </a:pPr>
            <a:endParaRPr lang="hu-HU" sz="2800" dirty="0" smtClean="0"/>
          </a:p>
          <a:p>
            <a:pPr marL="0" indent="0">
              <a:buNone/>
            </a:pPr>
            <a:endParaRPr lang="hu-HU" sz="2800" dirty="0" smtClean="0"/>
          </a:p>
          <a:p>
            <a:pPr marL="0" indent="0">
              <a:buNone/>
            </a:pPr>
            <a:endParaRPr lang="hu-HU" sz="2800" dirty="0" smtClean="0"/>
          </a:p>
          <a:p>
            <a:pPr marL="0" indent="0">
              <a:buNone/>
            </a:pPr>
            <a:r>
              <a:rPr lang="hu-HU" sz="2800" dirty="0" smtClean="0">
                <a:latin typeface="Forte" pitchFamily="66" charset="0"/>
              </a:rPr>
              <a:t>Kell-e mégis új ? Igaza van-e a NEXT nek?</a:t>
            </a:r>
          </a:p>
          <a:p>
            <a:pPr marL="0" indent="0">
              <a:buNone/>
            </a:pPr>
            <a:r>
              <a:rPr lang="hu-HU" sz="2800" dirty="0" smtClean="0">
                <a:latin typeface="Forte" pitchFamily="66" charset="0"/>
              </a:rPr>
              <a:t>?????????????</a:t>
            </a:r>
            <a:endParaRPr lang="hu-HU" sz="2800" dirty="0">
              <a:latin typeface="Forte"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95013182"/>
              </p:ext>
            </p:extLst>
          </p:nvPr>
        </p:nvGraphicFramePr>
        <p:xfrm>
          <a:off x="2555776" y="2636912"/>
          <a:ext cx="5616624" cy="2414312"/>
        </p:xfrm>
        <a:graphic>
          <a:graphicData uri="http://schemas.openxmlformats.org/drawingml/2006/table">
            <a:tbl>
              <a:tblPr firstRow="1" bandRow="1">
                <a:tableStyleId>{5C22544A-7EE6-4342-B048-85BDC9FD1C3A}</a:tableStyleId>
              </a:tblPr>
              <a:tblGrid>
                <a:gridCol w="2521127"/>
                <a:gridCol w="3095497"/>
              </a:tblGrid>
              <a:tr h="585512">
                <a:tc>
                  <a:txBody>
                    <a:bodyPr/>
                    <a:lstStyle/>
                    <a:p>
                      <a:r>
                        <a:rPr lang="hu-HU" dirty="0" smtClean="0"/>
                        <a:t>Márkakoncepció részei</a:t>
                      </a:r>
                      <a:endParaRPr lang="hu-HU" dirty="0"/>
                    </a:p>
                  </a:txBody>
                  <a:tcPr/>
                </a:tc>
                <a:tc>
                  <a:txBody>
                    <a:bodyPr/>
                    <a:lstStyle/>
                    <a:p>
                      <a:r>
                        <a:rPr lang="hu-HU" dirty="0" smtClean="0"/>
                        <a:t>Értékelés(KarsaiÁ)</a:t>
                      </a:r>
                      <a:endParaRPr lang="hu-HU" dirty="0"/>
                    </a:p>
                  </a:txBody>
                  <a:tcPr/>
                </a:tc>
              </a:tr>
              <a:tr h="343749">
                <a:tc>
                  <a:txBody>
                    <a:bodyPr/>
                    <a:lstStyle/>
                    <a:p>
                      <a:r>
                        <a:rPr lang="hu-HU" dirty="0" smtClean="0"/>
                        <a:t>Márkakoncepció</a:t>
                      </a:r>
                      <a:endParaRPr lang="hu-HU" dirty="0"/>
                    </a:p>
                  </a:txBody>
                  <a:tcPr/>
                </a:tc>
                <a:tc>
                  <a:txBody>
                    <a:bodyPr/>
                    <a:lstStyle/>
                    <a:p>
                      <a:r>
                        <a:rPr lang="hu-HU" dirty="0" smtClean="0"/>
                        <a:t>Jó (Stratégiával koherens)</a:t>
                      </a:r>
                      <a:endParaRPr lang="hu-HU" dirty="0"/>
                    </a:p>
                  </a:txBody>
                  <a:tcPr/>
                </a:tc>
              </a:tr>
              <a:tr h="343749">
                <a:tc>
                  <a:txBody>
                    <a:bodyPr/>
                    <a:lstStyle/>
                    <a:p>
                      <a:r>
                        <a:rPr lang="hu-HU" dirty="0" smtClean="0"/>
                        <a:t>Pillérek meghatározása</a:t>
                      </a:r>
                      <a:endParaRPr lang="hu-HU" dirty="0"/>
                    </a:p>
                  </a:txBody>
                  <a:tcPr/>
                </a:tc>
                <a:tc>
                  <a:txBody>
                    <a:bodyPr/>
                    <a:lstStyle/>
                    <a:p>
                      <a:r>
                        <a:rPr lang="hu-HU" dirty="0" smtClean="0"/>
                        <a:t>Jó</a:t>
                      </a:r>
                      <a:endParaRPr lang="hu-HU" dirty="0"/>
                    </a:p>
                  </a:txBody>
                  <a:tcPr/>
                </a:tc>
              </a:tr>
              <a:tr h="343749">
                <a:tc>
                  <a:txBody>
                    <a:bodyPr/>
                    <a:lstStyle/>
                    <a:p>
                      <a:r>
                        <a:rPr lang="hu-HU" dirty="0" smtClean="0"/>
                        <a:t>Szlogen</a:t>
                      </a:r>
                      <a:endParaRPr lang="hu-HU" dirty="0"/>
                    </a:p>
                  </a:txBody>
                  <a:tcPr/>
                </a:tc>
                <a:tc>
                  <a:txBody>
                    <a:bodyPr/>
                    <a:lstStyle/>
                    <a:p>
                      <a:r>
                        <a:rPr lang="hu-HU" dirty="0" smtClean="0"/>
                        <a:t>Gyenge</a:t>
                      </a:r>
                      <a:endParaRPr lang="hu-HU" dirty="0"/>
                    </a:p>
                  </a:txBody>
                  <a:tcPr/>
                </a:tc>
              </a:tr>
              <a:tr h="343749">
                <a:tc>
                  <a:txBody>
                    <a:bodyPr/>
                    <a:lstStyle/>
                    <a:p>
                      <a:r>
                        <a:rPr lang="hu-HU" dirty="0" smtClean="0"/>
                        <a:t>Logo </a:t>
                      </a:r>
                      <a:endParaRPr lang="hu-HU" dirty="0"/>
                    </a:p>
                  </a:txBody>
                  <a:tcPr/>
                </a:tc>
                <a:tc>
                  <a:txBody>
                    <a:bodyPr/>
                    <a:lstStyle/>
                    <a:p>
                      <a:r>
                        <a:rPr lang="hu-HU" dirty="0" smtClean="0"/>
                        <a:t>Közepes</a:t>
                      </a:r>
                      <a:endParaRPr lang="hu-HU" dirty="0"/>
                    </a:p>
                  </a:txBody>
                  <a:tcPr/>
                </a:tc>
              </a:tr>
              <a:tr h="343749">
                <a:tc>
                  <a:txBody>
                    <a:bodyPr/>
                    <a:lstStyle/>
                    <a:p>
                      <a:r>
                        <a:rPr lang="hu-HU" dirty="0" smtClean="0"/>
                        <a:t>Vizuális koncepció</a:t>
                      </a:r>
                      <a:endParaRPr lang="hu-HU" dirty="0"/>
                    </a:p>
                  </a:txBody>
                  <a:tcPr/>
                </a:tc>
                <a:tc>
                  <a:txBody>
                    <a:bodyPr/>
                    <a:lstStyle/>
                    <a:p>
                      <a:r>
                        <a:rPr lang="hu-HU" dirty="0" smtClean="0"/>
                        <a:t>Szuper</a:t>
                      </a:r>
                      <a:endParaRPr lang="hu-HU" dirty="0"/>
                    </a:p>
                  </a:txBody>
                  <a:tcPr/>
                </a:tc>
              </a:tr>
            </a:tbl>
          </a:graphicData>
        </a:graphic>
      </p:graphicFrame>
    </p:spTree>
    <p:extLst>
      <p:ext uri="{BB962C8B-B14F-4D97-AF65-F5344CB8AC3E}">
        <p14:creationId xmlns:p14="http://schemas.microsoft.com/office/powerpoint/2010/main" val="25808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hu-HU" sz="3200" dirty="0" smtClean="0"/>
              <a:t>Korábbi márkakoncepciók </a:t>
            </a:r>
            <a:endParaRPr lang="hu-HU" sz="3200" dirty="0"/>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marL="0" indent="0">
              <a:buNone/>
            </a:pPr>
            <a:r>
              <a:rPr lang="hu-HU" dirty="0" smtClean="0"/>
              <a:t>Márkaesszenciák,szlogenek, logo-k,reklám.</a:t>
            </a:r>
          </a:p>
          <a:p>
            <a:pPr marL="0" indent="0">
              <a:buNone/>
            </a:pPr>
            <a:r>
              <a:rPr lang="hu-HU" dirty="0" smtClean="0"/>
              <a:t>Europe’s Hidden Treasure , One of Us, Talent for Entertaining</a:t>
            </a:r>
          </a:p>
          <a:p>
            <a:pPr marL="0" indent="0">
              <a:buNone/>
            </a:pPr>
            <a:endParaRPr lang="hu-HU" dirty="0"/>
          </a:p>
          <a:p>
            <a:pPr marL="0" indent="0">
              <a:buNone/>
            </a:pPr>
            <a:endParaRPr lang="hu-HU" dirty="0" smtClean="0"/>
          </a:p>
          <a:p>
            <a:pPr marL="0" indent="0">
              <a:buNone/>
            </a:pPr>
            <a:endParaRPr lang="hu-HU" dirty="0"/>
          </a:p>
          <a:p>
            <a:pPr marL="0" indent="0">
              <a:buNone/>
            </a:pPr>
            <a:endParaRPr lang="hu-HU" dirty="0" smtClean="0"/>
          </a:p>
          <a:p>
            <a:pPr marL="0" indent="0">
              <a:buNone/>
            </a:pPr>
            <a:endParaRPr lang="hu-HU" dirty="0"/>
          </a:p>
          <a:p>
            <a:pPr marL="0" indent="0">
              <a:buNone/>
            </a:pPr>
            <a:endParaRPr lang="hu-HU" dirty="0" smtClean="0"/>
          </a:p>
          <a:p>
            <a:pPr marL="0" indent="0">
              <a:buNone/>
            </a:pPr>
            <a:endParaRPr lang="hu-HU" dirty="0" smtClean="0"/>
          </a:p>
          <a:p>
            <a:pPr marL="0" indent="0">
              <a:buNone/>
            </a:pPr>
            <a:r>
              <a:rPr lang="hu-HU" dirty="0" smtClean="0"/>
              <a:t>A 2007 es  Újra-márkázás , a pályázat.</a:t>
            </a:r>
            <a:endParaRPr lang="hu-HU" dirty="0"/>
          </a:p>
        </p:txBody>
      </p:sp>
      <p:pic>
        <p:nvPicPr>
          <p:cNvPr id="5" name="Content Placeholder 3" descr="http://logout.hu/dl/cnt/2009-04/2979/lakyplakat.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636912"/>
            <a:ext cx="4536504" cy="2880319"/>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61717"/>
            <a:ext cx="3888432" cy="59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miceplaces.com/fileadmin/html_newsletters/200811_Hungary_CB/Logo-Hungary.jpg"/>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861048"/>
            <a:ext cx="1162050" cy="1428750"/>
          </a:xfrm>
          <a:prstGeom prst="rect">
            <a:avLst/>
          </a:prstGeom>
          <a:noFill/>
          <a:ln>
            <a:noFill/>
          </a:ln>
        </p:spPr>
      </p:pic>
    </p:spTree>
    <p:extLst>
      <p:ext uri="{BB962C8B-B14F-4D97-AF65-F5344CB8AC3E}">
        <p14:creationId xmlns:p14="http://schemas.microsoft.com/office/powerpoint/2010/main" val="2696576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2008 előtt</a:t>
            </a:r>
            <a:endParaRPr lang="hu-H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3332" y="1600200"/>
            <a:ext cx="3497335" cy="4525963"/>
          </a:xfrm>
        </p:spPr>
      </p:pic>
    </p:spTree>
    <p:extLst>
      <p:ext uri="{BB962C8B-B14F-4D97-AF65-F5344CB8AC3E}">
        <p14:creationId xmlns:p14="http://schemas.microsoft.com/office/powerpoint/2010/main" val="307222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Gondolatmenet</a:t>
            </a:r>
            <a:endParaRPr lang="hu-HU"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hu-HU" dirty="0" smtClean="0"/>
              <a:t> Alapvetés,problémafelvetés</a:t>
            </a:r>
          </a:p>
          <a:p>
            <a:pPr>
              <a:buFont typeface="Wingdings" pitchFamily="2" charset="2"/>
              <a:buChar char="q"/>
            </a:pPr>
            <a:r>
              <a:rPr lang="hu-HU" dirty="0" smtClean="0"/>
              <a:t>A Magyarország és Budapest  márka dilemmái</a:t>
            </a:r>
          </a:p>
          <a:p>
            <a:pPr>
              <a:buFont typeface="Wingdings" pitchFamily="2" charset="2"/>
              <a:buChar char="q"/>
            </a:pPr>
            <a:r>
              <a:rPr lang="hu-HU" dirty="0" smtClean="0"/>
              <a:t>Esettanulmányok (Hazai fogadóterületek márka aktivitása)</a:t>
            </a:r>
          </a:p>
          <a:p>
            <a:pPr>
              <a:buFont typeface="Wingdings" pitchFamily="2" charset="2"/>
              <a:buChar char="q"/>
            </a:pPr>
            <a:r>
              <a:rPr lang="hu-HU" dirty="0" smtClean="0"/>
              <a:t>Az előadó propozíciója</a:t>
            </a:r>
          </a:p>
          <a:p>
            <a:pPr>
              <a:buFont typeface="Wingdings" pitchFamily="2" charset="2"/>
              <a:buChar char="q"/>
            </a:pPr>
            <a:endParaRPr lang="hu-HU" dirty="0" smtClean="0"/>
          </a:p>
          <a:p>
            <a:pPr marL="0" indent="0">
              <a:buNone/>
            </a:pPr>
            <a:r>
              <a:rPr lang="hu-HU" sz="3600" b="1" dirty="0" smtClean="0">
                <a:solidFill>
                  <a:srgbClr val="C00000"/>
                </a:solidFill>
                <a:latin typeface="Castellar" pitchFamily="18" charset="0"/>
              </a:rPr>
              <a:t>Hungary</a:t>
            </a:r>
            <a:r>
              <a:rPr lang="hu-HU" sz="3600" b="1" dirty="0" smtClean="0">
                <a:solidFill>
                  <a:srgbClr val="FF0000"/>
                </a:solidFill>
                <a:latin typeface="Castellar" pitchFamily="18" charset="0"/>
              </a:rPr>
              <a:t>- Planet </a:t>
            </a:r>
            <a:r>
              <a:rPr lang="hu-HU" sz="3600" b="1" dirty="0" smtClean="0">
                <a:latin typeface="Castellar" pitchFamily="18" charset="0"/>
              </a:rPr>
              <a:t>of </a:t>
            </a:r>
            <a:r>
              <a:rPr lang="hu-HU" sz="3600" b="1" dirty="0" smtClean="0">
                <a:solidFill>
                  <a:srgbClr val="00B050"/>
                </a:solidFill>
                <a:latin typeface="Castellar" pitchFamily="18" charset="0"/>
              </a:rPr>
              <a:t>Hungaricums</a:t>
            </a:r>
            <a:endParaRPr lang="hu-HU" sz="3600" b="1" dirty="0">
              <a:solidFill>
                <a:srgbClr val="00B050"/>
              </a:solidFill>
              <a:latin typeface="Castellar" pitchFamily="18" charset="0"/>
            </a:endParaRPr>
          </a:p>
        </p:txBody>
      </p:sp>
    </p:spTree>
    <p:extLst>
      <p:ext uri="{BB962C8B-B14F-4D97-AF65-F5344CB8AC3E}">
        <p14:creationId xmlns:p14="http://schemas.microsoft.com/office/powerpoint/2010/main" val="1095111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786210"/>
          </a:xfrm>
        </p:spPr>
        <p:txBody>
          <a:bodyPr>
            <a:normAutofit fontScale="90000"/>
          </a:bodyPr>
          <a:lstStyle/>
          <a:p>
            <a:r>
              <a:rPr lang="hu-HU" dirty="0" smtClean="0"/>
              <a:t>Az új ( 2008 tól folyamatos)</a:t>
            </a:r>
            <a:br>
              <a:rPr lang="hu-HU" dirty="0" smtClean="0"/>
            </a:br>
            <a:r>
              <a:rPr lang="hu-HU" sz="4000" dirty="0" smtClean="0"/>
              <a:t>Márkaesszencia, logo,szlogen, </a:t>
            </a:r>
            <a:r>
              <a:rPr lang="hu-HU" sz="4000" b="1" dirty="0"/>
              <a:t>képi világ </a:t>
            </a:r>
          </a:p>
        </p:txBody>
      </p:sp>
      <p:pic>
        <p:nvPicPr>
          <p:cNvPr id="5" name="Content Placeholder 4" descr="http://infovilag.hu/data/images/2008-03/resize/magyar_marka1.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8000" y="2694781"/>
            <a:ext cx="3937000" cy="2336800"/>
          </a:xfrm>
          <a:prstGeom prst="rect">
            <a:avLst/>
          </a:prstGeom>
          <a:noFill/>
          <a:ln>
            <a:noFill/>
          </a:ln>
        </p:spPr>
      </p:pic>
      <p:pic>
        <p:nvPicPr>
          <p:cNvPr id="6" name="Content Placeholder 5" descr="http://infovilag.hu/data/images/2008-03/resize/magyar_marka2.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99000" y="2669381"/>
            <a:ext cx="3937000" cy="2387600"/>
          </a:xfrm>
          <a:prstGeom prst="rect">
            <a:avLst/>
          </a:prstGeom>
          <a:noFill/>
          <a:ln>
            <a:noFill/>
          </a:ln>
        </p:spPr>
      </p:pic>
    </p:spTree>
    <p:extLst>
      <p:ext uri="{BB962C8B-B14F-4D97-AF65-F5344CB8AC3E}">
        <p14:creationId xmlns:p14="http://schemas.microsoft.com/office/powerpoint/2010/main" val="2238682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200" dirty="0" smtClean="0"/>
              <a:t>Márka 2013 ban hogy is áll?</a:t>
            </a:r>
            <a:br>
              <a:rPr lang="hu-HU" sz="3200" dirty="0" smtClean="0"/>
            </a:br>
            <a:r>
              <a:rPr lang="hu-HU" sz="3200" dirty="0" smtClean="0"/>
              <a:t>A </a:t>
            </a:r>
            <a:r>
              <a:rPr lang="hu-HU" sz="3200" dirty="0"/>
              <a:t>márka a turizmusstratégián </a:t>
            </a:r>
            <a:r>
              <a:rPr lang="hu-HU" sz="3200" dirty="0" smtClean="0"/>
              <a:t>alapul </a:t>
            </a:r>
            <a:endParaRPr lang="hu-HU" sz="3200" dirty="0"/>
          </a:p>
        </p:txBody>
      </p:sp>
      <p:sp>
        <p:nvSpPr>
          <p:cNvPr id="3" name="Text Placeholder 2"/>
          <p:cNvSpPr>
            <a:spLocks noGrp="1"/>
          </p:cNvSpPr>
          <p:nvPr>
            <p:ph type="body" idx="1"/>
          </p:nvPr>
        </p:nvSpPr>
        <p:spPr/>
        <p:txBody>
          <a:bodyPr/>
          <a:lstStyle/>
          <a:p>
            <a:r>
              <a:rPr lang="hu-HU" dirty="0" smtClean="0"/>
              <a:t>Nemzeti stratégia régi</a:t>
            </a:r>
            <a:endParaRPr lang="hu-HU" dirty="0"/>
          </a:p>
        </p:txBody>
      </p:sp>
      <p:sp>
        <p:nvSpPr>
          <p:cNvPr id="4" name="Content Placeholder 3"/>
          <p:cNvSpPr>
            <a:spLocks noGrp="1"/>
          </p:cNvSpPr>
          <p:nvPr>
            <p:ph sz="half" idx="2"/>
          </p:nvPr>
        </p:nvSpPr>
        <p:spPr>
          <a:xfrm>
            <a:off x="457200" y="2174875"/>
            <a:ext cx="4040188" cy="4206453"/>
          </a:xfrm>
        </p:spPr>
        <p:txBody>
          <a:bodyPr>
            <a:normAutofit fontScale="85000" lnSpcReduction="20000"/>
          </a:bodyPr>
          <a:lstStyle/>
          <a:p>
            <a:pPr marL="0" indent="0">
              <a:buNone/>
            </a:pPr>
            <a:r>
              <a:rPr lang="hu-HU" dirty="0" smtClean="0"/>
              <a:t>Magasszínvonalú</a:t>
            </a:r>
          </a:p>
          <a:p>
            <a:pPr marL="0" indent="0">
              <a:buNone/>
            </a:pPr>
            <a:endParaRPr lang="hu-HU" dirty="0" smtClean="0"/>
          </a:p>
          <a:p>
            <a:pPr marL="0" indent="0">
              <a:buNone/>
            </a:pPr>
            <a:endParaRPr lang="hu-HU" dirty="0"/>
          </a:p>
          <a:p>
            <a:pPr marL="0" indent="0">
              <a:buNone/>
            </a:pPr>
            <a:r>
              <a:rPr lang="hu-HU" b="1" dirty="0" smtClean="0"/>
              <a:t>Budapest stratégia régi</a:t>
            </a:r>
          </a:p>
          <a:p>
            <a:pPr marL="0" indent="0">
              <a:buNone/>
            </a:pPr>
            <a:endParaRPr lang="hu-HU" b="1" dirty="0"/>
          </a:p>
          <a:p>
            <a:pPr marL="0" indent="0">
              <a:buNone/>
            </a:pPr>
            <a:endParaRPr lang="hu-HU" b="1" dirty="0" smtClean="0"/>
          </a:p>
          <a:p>
            <a:pPr marL="0" indent="0">
              <a:buNone/>
            </a:pPr>
            <a:r>
              <a:rPr lang="hu-HU" dirty="0" smtClean="0"/>
              <a:t>Magasszínvonalú</a:t>
            </a:r>
          </a:p>
          <a:p>
            <a:pPr marL="0" indent="0">
              <a:buNone/>
            </a:pPr>
            <a:endParaRPr lang="hu-HU" dirty="0"/>
          </a:p>
          <a:p>
            <a:pPr marL="0" indent="0">
              <a:buNone/>
            </a:pPr>
            <a:endParaRPr lang="hu-HU" dirty="0" smtClean="0"/>
          </a:p>
          <a:p>
            <a:pPr marL="0" indent="0">
              <a:buNone/>
            </a:pPr>
            <a:r>
              <a:rPr lang="hu-HU" sz="3000" i="1" dirty="0" smtClean="0">
                <a:solidFill>
                  <a:srgbClr val="FF0000"/>
                </a:solidFill>
              </a:rPr>
              <a:t>Kell új stratégia??? Vagy csak meg kellene  valósítani  </a:t>
            </a:r>
            <a:r>
              <a:rPr lang="hu-HU" sz="3000" i="1" strike="sngStrike" dirty="0" smtClean="0">
                <a:solidFill>
                  <a:srgbClr val="FF0000"/>
                </a:solidFill>
              </a:rPr>
              <a:t>2013 helyett </a:t>
            </a:r>
            <a:r>
              <a:rPr lang="hu-HU" sz="3000" i="1" dirty="0" smtClean="0">
                <a:solidFill>
                  <a:srgbClr val="FF0000"/>
                </a:solidFill>
              </a:rPr>
              <a:t>érvényességét kitolni </a:t>
            </a:r>
            <a:r>
              <a:rPr lang="hu-HU" sz="3000" i="1" strike="sngStrike" dirty="0" smtClean="0">
                <a:solidFill>
                  <a:srgbClr val="FF0000"/>
                </a:solidFill>
              </a:rPr>
              <a:t> </a:t>
            </a:r>
            <a:r>
              <a:rPr lang="hu-HU" sz="3000" i="1" dirty="0" smtClean="0">
                <a:solidFill>
                  <a:srgbClr val="FF0000"/>
                </a:solidFill>
              </a:rPr>
              <a:t>2020 ig...</a:t>
            </a:r>
            <a:endParaRPr lang="hu-HU" sz="3000" i="1" dirty="0">
              <a:solidFill>
                <a:srgbClr val="FF0000"/>
              </a:solidFill>
            </a:endParaRPr>
          </a:p>
        </p:txBody>
      </p:sp>
      <p:sp>
        <p:nvSpPr>
          <p:cNvPr id="5" name="Text Placeholder 4"/>
          <p:cNvSpPr>
            <a:spLocks noGrp="1"/>
          </p:cNvSpPr>
          <p:nvPr>
            <p:ph type="body" sz="quarter" idx="3"/>
          </p:nvPr>
        </p:nvSpPr>
        <p:spPr/>
        <p:txBody>
          <a:bodyPr/>
          <a:lstStyle/>
          <a:p>
            <a:r>
              <a:rPr lang="hu-HU" dirty="0" smtClean="0"/>
              <a:t>Nemzeti Stratégia új</a:t>
            </a:r>
            <a:endParaRPr lang="hu-HU" dirty="0"/>
          </a:p>
        </p:txBody>
      </p:sp>
      <p:sp>
        <p:nvSpPr>
          <p:cNvPr id="6" name="Content Placeholder 5"/>
          <p:cNvSpPr>
            <a:spLocks noGrp="1"/>
          </p:cNvSpPr>
          <p:nvPr>
            <p:ph sz="quarter" idx="4"/>
          </p:nvPr>
        </p:nvSpPr>
        <p:spPr>
          <a:xfrm>
            <a:off x="4644008" y="2204864"/>
            <a:ext cx="4041775" cy="3960440"/>
          </a:xfrm>
        </p:spPr>
        <p:txBody>
          <a:bodyPr/>
          <a:lstStyle/>
          <a:p>
            <a:pPr marL="0" indent="0">
              <a:buNone/>
            </a:pPr>
            <a:r>
              <a:rPr lang="hu-HU" dirty="0" smtClean="0"/>
              <a:t>Még nincs </a:t>
            </a:r>
            <a:r>
              <a:rPr lang="hu-HU" dirty="0" smtClean="0">
                <a:sym typeface="Wingdings" pitchFamily="2" charset="2"/>
              </a:rPr>
              <a:t></a:t>
            </a:r>
            <a:endParaRPr lang="hu-HU" dirty="0" smtClean="0"/>
          </a:p>
          <a:p>
            <a:pPr marL="0" indent="0">
              <a:buNone/>
            </a:pPr>
            <a:endParaRPr lang="hu-HU" dirty="0"/>
          </a:p>
          <a:p>
            <a:pPr marL="0" indent="0">
              <a:buNone/>
            </a:pPr>
            <a:r>
              <a:rPr lang="hu-HU" b="1" dirty="0" smtClean="0"/>
              <a:t>Budapest Stratégia új</a:t>
            </a:r>
          </a:p>
          <a:p>
            <a:pPr marL="0" indent="0">
              <a:buNone/>
            </a:pPr>
            <a:endParaRPr lang="hu-HU" b="1" dirty="0"/>
          </a:p>
          <a:p>
            <a:pPr marL="0" indent="0">
              <a:buNone/>
            </a:pPr>
            <a:r>
              <a:rPr lang="hu-HU" dirty="0" smtClean="0"/>
              <a:t>Még nincs :</a:t>
            </a:r>
            <a:r>
              <a:rPr lang="hu-HU" dirty="0" smtClean="0">
                <a:sym typeface="Wingdings" pitchFamily="2" charset="2"/>
              </a:rPr>
              <a:t></a:t>
            </a:r>
            <a:endParaRPr lang="hu-HU" dirty="0" smtClean="0"/>
          </a:p>
          <a:p>
            <a:pPr marL="0" indent="0">
              <a:buNone/>
            </a:pPr>
            <a:endParaRPr lang="hu-HU" dirty="0"/>
          </a:p>
          <a:p>
            <a:pPr marL="0" indent="0">
              <a:buNone/>
            </a:pPr>
            <a:r>
              <a:rPr lang="hu-HU" dirty="0" smtClean="0">
                <a:solidFill>
                  <a:srgbClr val="006600"/>
                </a:solidFill>
              </a:rPr>
              <a:t>Kell –e új? Vagy csak meg kellene valósítani és 2010 helyett érvényességét kitolni</a:t>
            </a:r>
            <a:r>
              <a:rPr lang="hu-HU" dirty="0" smtClean="0"/>
              <a:t>?</a:t>
            </a:r>
            <a:endParaRPr lang="hu-HU" dirty="0"/>
          </a:p>
        </p:txBody>
      </p:sp>
    </p:spTree>
    <p:extLst>
      <p:ext uri="{BB962C8B-B14F-4D97-AF65-F5344CB8AC3E}">
        <p14:creationId xmlns:p14="http://schemas.microsoft.com/office/powerpoint/2010/main" val="1483892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Kell-e új márka ?</a:t>
            </a:r>
            <a:endParaRPr lang="hu-HU" dirty="0"/>
          </a:p>
        </p:txBody>
      </p:sp>
      <p:sp>
        <p:nvSpPr>
          <p:cNvPr id="3" name="Content Placeholder 2"/>
          <p:cNvSpPr>
            <a:spLocks noGrp="1"/>
          </p:cNvSpPr>
          <p:nvPr>
            <p:ph idx="1"/>
          </p:nvPr>
        </p:nvSpPr>
        <p:spPr/>
        <p:txBody>
          <a:bodyPr/>
          <a:lstStyle/>
          <a:p>
            <a:pPr>
              <a:buFont typeface="Courier New" pitchFamily="49" charset="0"/>
              <a:buChar char="o"/>
            </a:pPr>
            <a:r>
              <a:rPr lang="hu-HU" dirty="0" smtClean="0"/>
              <a:t>Stratégiai alapok (2005-13 NTS)  jók </a:t>
            </a:r>
          </a:p>
          <a:p>
            <a:pPr>
              <a:buFont typeface="Courier New" pitchFamily="49" charset="0"/>
              <a:buChar char="o"/>
            </a:pPr>
            <a:r>
              <a:rPr lang="hu-HU" dirty="0" smtClean="0"/>
              <a:t>Eddigi márkaépítés jó</a:t>
            </a:r>
          </a:p>
          <a:p>
            <a:pPr>
              <a:buFont typeface="Courier New" pitchFamily="49" charset="0"/>
              <a:buChar char="o"/>
            </a:pPr>
            <a:r>
              <a:rPr lang="hu-HU" dirty="0" smtClean="0"/>
              <a:t>Mégis ránkfér egy újramárkázás </a:t>
            </a:r>
          </a:p>
          <a:p>
            <a:pPr marL="0" indent="0">
              <a:buNone/>
            </a:pPr>
            <a:endParaRPr lang="hu-HU" dirty="0"/>
          </a:p>
          <a:p>
            <a:pPr marL="0" indent="0">
              <a:buNone/>
            </a:pPr>
            <a:r>
              <a:rPr lang="hu-HU" sz="4000" i="1" dirty="0" smtClean="0">
                <a:solidFill>
                  <a:srgbClr val="FF0000"/>
                </a:solidFill>
              </a:rPr>
              <a:t>Milyen elvek alapján ?</a:t>
            </a:r>
          </a:p>
        </p:txBody>
      </p:sp>
    </p:spTree>
    <p:extLst>
      <p:ext uri="{BB962C8B-B14F-4D97-AF65-F5344CB8AC3E}">
        <p14:creationId xmlns:p14="http://schemas.microsoft.com/office/powerpoint/2010/main" val="1950817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Egyedi,kiugró keresése</a:t>
            </a:r>
            <a:endParaRPr lang="hu-HU" dirty="0"/>
          </a:p>
        </p:txBody>
      </p:sp>
      <p:sp>
        <p:nvSpPr>
          <p:cNvPr id="3" name="Text Placeholder 2"/>
          <p:cNvSpPr>
            <a:spLocks noGrp="1"/>
          </p:cNvSpPr>
          <p:nvPr>
            <p:ph type="body" idx="1"/>
          </p:nvPr>
        </p:nvSpPr>
        <p:spPr/>
        <p:txBody>
          <a:bodyPr/>
          <a:lstStyle/>
          <a:p>
            <a:r>
              <a:rPr lang="hu-HU" b="0" dirty="0" smtClean="0"/>
              <a:t>SWOT</a:t>
            </a:r>
            <a:endParaRPr lang="hu-HU" b="0" dirty="0"/>
          </a:p>
        </p:txBody>
      </p:sp>
      <p:sp>
        <p:nvSpPr>
          <p:cNvPr id="4" name="Content Placeholder 3"/>
          <p:cNvSpPr>
            <a:spLocks noGrp="1"/>
          </p:cNvSpPr>
          <p:nvPr>
            <p:ph sz="half" idx="2"/>
          </p:nvPr>
        </p:nvSpPr>
        <p:spPr/>
        <p:txBody>
          <a:bodyPr/>
          <a:lstStyle/>
          <a:p>
            <a:pPr marL="0" indent="0">
              <a:buNone/>
            </a:pPr>
            <a:r>
              <a:rPr lang="hu-HU" dirty="0" smtClean="0"/>
              <a:t>Az erősségek tudatosítása t</a:t>
            </a:r>
          </a:p>
          <a:p>
            <a:pPr marL="0" indent="0">
              <a:buNone/>
            </a:pPr>
            <a:r>
              <a:rPr lang="hu-HU" dirty="0"/>
              <a:t>t</a:t>
            </a:r>
            <a:r>
              <a:rPr lang="hu-HU" dirty="0" smtClean="0"/>
              <a:t>ovábbra is kulcskérdés ,de ...aSWOTOK gyengéje : hosszu lista mik az erősségek, gyengeségek, stb. NA ÉS?</a:t>
            </a:r>
            <a:endParaRPr lang="hu-HU" dirty="0"/>
          </a:p>
        </p:txBody>
      </p:sp>
      <p:sp>
        <p:nvSpPr>
          <p:cNvPr id="5" name="Text Placeholder 4"/>
          <p:cNvSpPr>
            <a:spLocks noGrp="1"/>
          </p:cNvSpPr>
          <p:nvPr>
            <p:ph type="body" sz="quarter" idx="3"/>
          </p:nvPr>
        </p:nvSpPr>
        <p:spPr/>
        <p:txBody>
          <a:bodyPr>
            <a:normAutofit/>
          </a:bodyPr>
          <a:lstStyle/>
          <a:p>
            <a:r>
              <a:rPr lang="hu-HU" dirty="0" smtClean="0"/>
              <a:t>VRIO modell</a:t>
            </a:r>
            <a:endParaRPr lang="hu-HU" dirty="0"/>
          </a:p>
        </p:txBody>
      </p:sp>
      <p:sp>
        <p:nvSpPr>
          <p:cNvPr id="6" name="Content Placeholder 5"/>
          <p:cNvSpPr>
            <a:spLocks noGrp="1"/>
          </p:cNvSpPr>
          <p:nvPr>
            <p:ph sz="quarter" idx="4"/>
          </p:nvPr>
        </p:nvSpPr>
        <p:spPr/>
        <p:txBody>
          <a:bodyPr/>
          <a:lstStyle/>
          <a:p>
            <a:pPr marL="0" indent="0">
              <a:buNone/>
            </a:pPr>
            <a:r>
              <a:rPr lang="hu-HU" dirty="0"/>
              <a:t>szempontjai a stratégia ,márkaépítés  </a:t>
            </a:r>
            <a:r>
              <a:rPr lang="hu-HU" dirty="0" smtClean="0"/>
              <a:t>lényegét jobban kihozzák:</a:t>
            </a:r>
          </a:p>
          <a:p>
            <a:pPr>
              <a:buFont typeface="Wingdings" pitchFamily="2" charset="2"/>
              <a:buChar char="Ø"/>
            </a:pPr>
            <a:r>
              <a:rPr lang="hu-HU" b="1" dirty="0" smtClean="0">
                <a:solidFill>
                  <a:srgbClr val="0070C0"/>
                </a:solidFill>
              </a:rPr>
              <a:t>Érték</a:t>
            </a:r>
            <a:r>
              <a:rPr lang="hu-HU" dirty="0" smtClean="0"/>
              <a:t> (Value)</a:t>
            </a:r>
          </a:p>
          <a:p>
            <a:pPr>
              <a:buFont typeface="Wingdings" pitchFamily="2" charset="2"/>
              <a:buChar char="Ø"/>
            </a:pPr>
            <a:r>
              <a:rPr lang="hu-HU" b="1" dirty="0" smtClean="0">
                <a:solidFill>
                  <a:srgbClr val="00B050"/>
                </a:solidFill>
              </a:rPr>
              <a:t>Ritkaság</a:t>
            </a:r>
            <a:r>
              <a:rPr lang="hu-HU" dirty="0" smtClean="0"/>
              <a:t> (Rare)</a:t>
            </a:r>
          </a:p>
          <a:p>
            <a:pPr>
              <a:buFont typeface="Wingdings" pitchFamily="2" charset="2"/>
              <a:buChar char="Ø"/>
            </a:pPr>
            <a:r>
              <a:rPr lang="hu-HU" b="1" dirty="0" smtClean="0">
                <a:solidFill>
                  <a:srgbClr val="FF0066"/>
                </a:solidFill>
              </a:rPr>
              <a:t>Utánozhatatlanság </a:t>
            </a:r>
            <a:r>
              <a:rPr lang="hu-HU" dirty="0" smtClean="0"/>
              <a:t>(Imitation)</a:t>
            </a:r>
          </a:p>
          <a:p>
            <a:pPr>
              <a:buFont typeface="Wingdings" pitchFamily="2" charset="2"/>
              <a:buChar char="Ø"/>
            </a:pPr>
            <a:r>
              <a:rPr lang="hu-HU" b="1" dirty="0" smtClean="0">
                <a:solidFill>
                  <a:srgbClr val="FFC000"/>
                </a:solidFill>
              </a:rPr>
              <a:t>Szervezettség</a:t>
            </a:r>
            <a:r>
              <a:rPr lang="hu-HU" dirty="0" smtClean="0"/>
              <a:t> (termékké összeállás)(Organized)</a:t>
            </a:r>
            <a:endParaRPr lang="hu-HU" dirty="0"/>
          </a:p>
        </p:txBody>
      </p:sp>
    </p:spTree>
    <p:extLst>
      <p:ext uri="{BB962C8B-B14F-4D97-AF65-F5344CB8AC3E}">
        <p14:creationId xmlns:p14="http://schemas.microsoft.com/office/powerpoint/2010/main" val="4011150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200" dirty="0" smtClean="0"/>
              <a:t>Helyettesíthetetlenség,</a:t>
            </a:r>
            <a:br>
              <a:rPr lang="hu-HU" sz="3200" dirty="0" smtClean="0"/>
            </a:br>
            <a:r>
              <a:rPr lang="hu-HU" sz="3200" dirty="0" smtClean="0"/>
              <a:t>felcserélhetetlenség </a:t>
            </a:r>
            <a:endParaRPr lang="hu-HU" sz="3200" dirty="0"/>
          </a:p>
        </p:txBody>
      </p:sp>
      <p:sp>
        <p:nvSpPr>
          <p:cNvPr id="3" name="Text Placeholder 2"/>
          <p:cNvSpPr>
            <a:spLocks noGrp="1"/>
          </p:cNvSpPr>
          <p:nvPr>
            <p:ph type="body" idx="1"/>
          </p:nvPr>
        </p:nvSpPr>
        <p:spPr/>
        <p:txBody>
          <a:bodyPr>
            <a:normAutofit fontScale="92500" lnSpcReduction="20000"/>
          </a:bodyPr>
          <a:lstStyle/>
          <a:p>
            <a:r>
              <a:rPr lang="hu-HU" dirty="0" smtClean="0"/>
              <a:t>Templomok, Épületek, Tengerpartok HELYETTESÍTHETŐ</a:t>
            </a:r>
            <a:endParaRPr lang="hu-HU"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4079" y="2996952"/>
            <a:ext cx="1993746" cy="2655670"/>
          </a:xfrm>
        </p:spPr>
      </p:pic>
      <p:sp>
        <p:nvSpPr>
          <p:cNvPr id="5" name="Text Placeholder 4"/>
          <p:cNvSpPr>
            <a:spLocks noGrp="1"/>
          </p:cNvSpPr>
          <p:nvPr>
            <p:ph type="body" sz="quarter" idx="3"/>
          </p:nvPr>
        </p:nvSpPr>
        <p:spPr>
          <a:xfrm>
            <a:off x="4645025" y="1535112"/>
            <a:ext cx="4041775" cy="1029791"/>
          </a:xfrm>
        </p:spPr>
        <p:txBody>
          <a:bodyPr>
            <a:normAutofit fontScale="92500" lnSpcReduction="10000"/>
          </a:bodyPr>
          <a:lstStyle/>
          <a:p>
            <a:r>
              <a:rPr lang="hu-HU" dirty="0" smtClean="0"/>
              <a:t>Budapesti Duna Panoráma, Hévizi tó, Miskolctapolcai barlangfürdő EGYEDÜLÁLLÓ</a:t>
            </a:r>
            <a:endParaRPr lang="hu-HU"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924945"/>
            <a:ext cx="4041775" cy="1976992"/>
          </a:xfrm>
        </p:spPr>
      </p:pic>
    </p:spTree>
    <p:extLst>
      <p:ext uri="{BB962C8B-B14F-4D97-AF65-F5344CB8AC3E}">
        <p14:creationId xmlns:p14="http://schemas.microsoft.com/office/powerpoint/2010/main" val="4054572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hu-HU" sz="2800" dirty="0"/>
              <a:t>Budapest </a:t>
            </a:r>
            <a:r>
              <a:rPr lang="hu-HU" sz="2800" dirty="0" smtClean="0"/>
              <a:t>nekiugrott</a:t>
            </a:r>
            <a:br>
              <a:rPr lang="hu-HU" sz="2800" dirty="0" smtClean="0"/>
            </a:br>
            <a:r>
              <a:rPr lang="hu-HU" sz="2800" dirty="0" smtClean="0"/>
              <a:t>Régi és új Brand </a:t>
            </a:r>
            <a:endParaRPr lang="hu-HU" sz="2800" dirty="0"/>
          </a:p>
        </p:txBody>
      </p:sp>
      <p:sp>
        <p:nvSpPr>
          <p:cNvPr id="3" name="Text Placeholder 2"/>
          <p:cNvSpPr>
            <a:spLocks noGrp="1"/>
          </p:cNvSpPr>
          <p:nvPr>
            <p:ph type="body" idx="1"/>
          </p:nvPr>
        </p:nvSpPr>
        <p:spPr>
          <a:xfrm>
            <a:off x="395536" y="980728"/>
            <a:ext cx="4104456" cy="720079"/>
          </a:xfrm>
        </p:spPr>
        <p:txBody>
          <a:bodyPr/>
          <a:lstStyle/>
          <a:p>
            <a:r>
              <a:rPr lang="hu-HU" dirty="0" smtClean="0"/>
              <a:t>Régi brand pillérek és értékek</a:t>
            </a:r>
            <a:endParaRPr lang="hu-HU"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600426669"/>
              </p:ext>
            </p:extLst>
          </p:nvPr>
        </p:nvGraphicFramePr>
        <p:xfrm>
          <a:off x="467544" y="1700806"/>
          <a:ext cx="4104456" cy="3566160"/>
        </p:xfrm>
        <a:graphic>
          <a:graphicData uri="http://schemas.openxmlformats.org/drawingml/2006/table">
            <a:tbl>
              <a:tblPr firstRow="1" bandRow="1">
                <a:tableStyleId>{5940675A-B579-460E-94D1-54222C63F5DA}</a:tableStyleId>
              </a:tblPr>
              <a:tblGrid>
                <a:gridCol w="2050906"/>
                <a:gridCol w="2053550"/>
              </a:tblGrid>
              <a:tr h="633302">
                <a:tc>
                  <a:txBody>
                    <a:bodyPr/>
                    <a:lstStyle/>
                    <a:p>
                      <a:r>
                        <a:rPr lang="hu-HU" dirty="0" smtClean="0"/>
                        <a:t>Lenyűgöző dunai panoráma</a:t>
                      </a:r>
                      <a:endParaRPr lang="hu-HU" dirty="0"/>
                    </a:p>
                  </a:txBody>
                  <a:tcPr/>
                </a:tc>
                <a:tc>
                  <a:txBody>
                    <a:bodyPr/>
                    <a:lstStyle/>
                    <a:p>
                      <a:r>
                        <a:rPr lang="hu-HU" dirty="0" smtClean="0"/>
                        <a:t>A látványos BP</a:t>
                      </a:r>
                      <a:endParaRPr lang="hu-HU" dirty="0"/>
                    </a:p>
                  </a:txBody>
                  <a:tcPr/>
                </a:tc>
              </a:tr>
              <a:tr h="633302">
                <a:tc>
                  <a:txBody>
                    <a:bodyPr/>
                    <a:lstStyle/>
                    <a:p>
                      <a:r>
                        <a:rPr lang="hu-HU" dirty="0" smtClean="0"/>
                        <a:t>Épített örökség sokszínűsége</a:t>
                      </a:r>
                      <a:endParaRPr lang="hu-HU" dirty="0"/>
                    </a:p>
                  </a:txBody>
                  <a:tcPr/>
                </a:tc>
                <a:tc>
                  <a:txBody>
                    <a:bodyPr/>
                    <a:lstStyle/>
                    <a:p>
                      <a:r>
                        <a:rPr lang="hu-HU" dirty="0" smtClean="0"/>
                        <a:t>A hangulatos BP</a:t>
                      </a:r>
                      <a:endParaRPr lang="hu-HU" dirty="0"/>
                    </a:p>
                  </a:txBody>
                  <a:tcPr/>
                </a:tc>
              </a:tr>
              <a:tr h="633302">
                <a:tc>
                  <a:txBody>
                    <a:bodyPr/>
                    <a:lstStyle/>
                    <a:p>
                      <a:r>
                        <a:rPr lang="hu-HU" dirty="0" smtClean="0"/>
                        <a:t>Izgalmas kulturális pezsgés</a:t>
                      </a:r>
                      <a:endParaRPr lang="hu-HU" dirty="0"/>
                    </a:p>
                  </a:txBody>
                  <a:tcPr/>
                </a:tc>
                <a:tc>
                  <a:txBody>
                    <a:bodyPr/>
                    <a:lstStyle/>
                    <a:p>
                      <a:r>
                        <a:rPr lang="hu-HU" dirty="0" smtClean="0"/>
                        <a:t>A szórakoztató BP</a:t>
                      </a:r>
                      <a:endParaRPr lang="hu-HU" dirty="0"/>
                    </a:p>
                  </a:txBody>
                  <a:tcPr/>
                </a:tc>
              </a:tr>
              <a:tr h="361886">
                <a:tc>
                  <a:txBody>
                    <a:bodyPr/>
                    <a:lstStyle/>
                    <a:p>
                      <a:r>
                        <a:rPr lang="hu-HU" dirty="0" smtClean="0"/>
                        <a:t>Vizek fürdők városa</a:t>
                      </a:r>
                      <a:endParaRPr lang="hu-HU" dirty="0"/>
                    </a:p>
                  </a:txBody>
                  <a:tcPr/>
                </a:tc>
                <a:tc rowSpan="2">
                  <a:txBody>
                    <a:bodyPr/>
                    <a:lstStyle/>
                    <a:p>
                      <a:r>
                        <a:rPr lang="hu-HU" dirty="0" smtClean="0"/>
                        <a:t>A kényeztető BP</a:t>
                      </a:r>
                      <a:endParaRPr lang="hu-HU" dirty="0"/>
                    </a:p>
                  </a:txBody>
                  <a:tcPr/>
                </a:tc>
              </a:tr>
              <a:tr h="633302">
                <a:tc>
                  <a:txBody>
                    <a:bodyPr/>
                    <a:lstStyle/>
                    <a:p>
                      <a:r>
                        <a:rPr lang="hu-HU" dirty="0" smtClean="0"/>
                        <a:t>Gasztro élmények városa</a:t>
                      </a:r>
                      <a:endParaRPr lang="hu-HU" dirty="0"/>
                    </a:p>
                  </a:txBody>
                  <a:tcPr/>
                </a:tc>
                <a:tc vMerge="1">
                  <a:txBody>
                    <a:bodyPr/>
                    <a:lstStyle/>
                    <a:p>
                      <a:endParaRPr lang="hu-HU" dirty="0"/>
                    </a:p>
                  </a:txBody>
                  <a:tcPr/>
                </a:tc>
              </a:tr>
              <a:tr h="633302">
                <a:tc>
                  <a:txBody>
                    <a:bodyPr/>
                    <a:lstStyle/>
                    <a:p>
                      <a:r>
                        <a:rPr lang="hu-HU" dirty="0" smtClean="0"/>
                        <a:t>Dinamikus üzleti központ</a:t>
                      </a:r>
                      <a:endParaRPr lang="hu-HU" dirty="0"/>
                    </a:p>
                  </a:txBody>
                  <a:tcPr/>
                </a:tc>
                <a:tc>
                  <a:txBody>
                    <a:bodyPr/>
                    <a:lstStyle/>
                    <a:p>
                      <a:r>
                        <a:rPr lang="hu-HU" dirty="0" smtClean="0"/>
                        <a:t>A lendületes BP</a:t>
                      </a:r>
                      <a:endParaRPr lang="hu-HU" dirty="0"/>
                    </a:p>
                  </a:txBody>
                  <a:tcPr/>
                </a:tc>
              </a:tr>
            </a:tbl>
          </a:graphicData>
        </a:graphic>
      </p:graphicFrame>
      <p:sp>
        <p:nvSpPr>
          <p:cNvPr id="5" name="Text Placeholder 4"/>
          <p:cNvSpPr>
            <a:spLocks noGrp="1"/>
          </p:cNvSpPr>
          <p:nvPr>
            <p:ph type="body" sz="quarter" idx="3"/>
          </p:nvPr>
        </p:nvSpPr>
        <p:spPr>
          <a:xfrm>
            <a:off x="4572000" y="1268760"/>
            <a:ext cx="4114800" cy="360040"/>
          </a:xfrm>
        </p:spPr>
        <p:txBody>
          <a:bodyPr>
            <a:normAutofit fontScale="92500" lnSpcReduction="20000"/>
          </a:bodyPr>
          <a:lstStyle/>
          <a:p>
            <a:r>
              <a:rPr lang="hu-HU" dirty="0" smtClean="0"/>
              <a:t>Új</a:t>
            </a:r>
            <a:endParaRPr lang="hu-HU" dirty="0"/>
          </a:p>
        </p:txBody>
      </p:sp>
      <p:sp>
        <p:nvSpPr>
          <p:cNvPr id="6" name="Content Placeholder 5"/>
          <p:cNvSpPr>
            <a:spLocks noGrp="1"/>
          </p:cNvSpPr>
          <p:nvPr>
            <p:ph sz="quarter" idx="4"/>
          </p:nvPr>
        </p:nvSpPr>
        <p:spPr>
          <a:xfrm>
            <a:off x="4716016" y="1700809"/>
            <a:ext cx="3970784" cy="3528392"/>
          </a:xfrm>
        </p:spPr>
        <p:txBody>
          <a:bodyPr/>
          <a:lstStyle/>
          <a:p>
            <a:pPr marL="0" indent="0">
              <a:buNone/>
            </a:pPr>
            <a:r>
              <a:rPr lang="hu-HU" dirty="0" smtClean="0"/>
              <a:t>Az új Stratégia nézete szerint a kép „sokrétű,zavaró”, leegyszerűsíteni,minimalizálni kell ,a Parlament, Lánchíd helyett a DUNA legyen a vezérmotívum a meghajtott kék szalaggal ,mely továbbfűzhető...</a:t>
            </a:r>
            <a:endParaRPr lang="hu-HU" dirty="0"/>
          </a:p>
        </p:txBody>
      </p:sp>
    </p:spTree>
    <p:extLst>
      <p:ext uri="{BB962C8B-B14F-4D97-AF65-F5344CB8AC3E}">
        <p14:creationId xmlns:p14="http://schemas.microsoft.com/office/powerpoint/2010/main" val="22933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Új és régi logo</a:t>
            </a:r>
            <a:endParaRPr lang="hu-HU" dirty="0"/>
          </a:p>
        </p:txBody>
      </p:sp>
      <p:pic>
        <p:nvPicPr>
          <p:cNvPr id="4" name="Content Placeholder 3"/>
          <p:cNvPicPr>
            <a:picLocks noGrp="1"/>
          </p:cNvPicPr>
          <p:nvPr>
            <p:ph idx="1"/>
          </p:nvPr>
        </p:nvPicPr>
        <p:blipFill>
          <a:blip r:embed="rId2"/>
          <a:stretch>
            <a:fillRect/>
          </a:stretch>
        </p:blipFill>
        <p:spPr>
          <a:xfrm>
            <a:off x="395536" y="1412776"/>
            <a:ext cx="8050085" cy="4525963"/>
          </a:xfrm>
          <a:prstGeom prst="rect">
            <a:avLst/>
          </a:prstGeom>
        </p:spPr>
      </p:pic>
      <p:sp>
        <p:nvSpPr>
          <p:cNvPr id="6" name="TextBox 5"/>
          <p:cNvSpPr txBox="1"/>
          <p:nvPr/>
        </p:nvSpPr>
        <p:spPr>
          <a:xfrm>
            <a:off x="301761" y="1410375"/>
            <a:ext cx="7992888" cy="10894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hu-HU" dirty="0"/>
          </a:p>
        </p:txBody>
      </p:sp>
      <p:sp>
        <p:nvSpPr>
          <p:cNvPr id="3" name="Rectangle 2"/>
          <p:cNvSpPr/>
          <p:nvPr/>
        </p:nvSpPr>
        <p:spPr>
          <a:xfrm>
            <a:off x="1403648" y="1410375"/>
            <a:ext cx="1173591" cy="1089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t>ÚJ</a:t>
            </a:r>
            <a:endParaRPr lang="hu-HU" sz="2800" dirty="0"/>
          </a:p>
        </p:txBody>
      </p:sp>
      <p:sp>
        <p:nvSpPr>
          <p:cNvPr id="5" name="Rectangle 4"/>
          <p:cNvSpPr/>
          <p:nvPr/>
        </p:nvSpPr>
        <p:spPr>
          <a:xfrm>
            <a:off x="6228184" y="1410375"/>
            <a:ext cx="1152128" cy="1089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t>Régi</a:t>
            </a:r>
            <a:endParaRPr lang="hu-HU" sz="2800" dirty="0"/>
          </a:p>
        </p:txBody>
      </p:sp>
    </p:spTree>
    <p:extLst>
      <p:ext uri="{BB962C8B-B14F-4D97-AF65-F5344CB8AC3E}">
        <p14:creationId xmlns:p14="http://schemas.microsoft.com/office/powerpoint/2010/main" val="264275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Előző Budapest logo</a:t>
            </a:r>
            <a:endParaRPr lang="hu-H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204864"/>
            <a:ext cx="4791536" cy="2452234"/>
          </a:xfrm>
        </p:spPr>
      </p:pic>
    </p:spTree>
    <p:extLst>
      <p:ext uri="{BB962C8B-B14F-4D97-AF65-F5344CB8AC3E}">
        <p14:creationId xmlns:p14="http://schemas.microsoft.com/office/powerpoint/2010/main" val="229546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Hungary mint sikertörténet esély  a turisztikai márkák között (Érvek)</a:t>
            </a:r>
            <a:endParaRPr lang="hu-HU" dirty="0"/>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hu-HU" dirty="0" smtClean="0">
                <a:solidFill>
                  <a:schemeClr val="accent3">
                    <a:lumMod val="50000"/>
                  </a:schemeClr>
                </a:solidFill>
              </a:rPr>
              <a:t>Felcserélhetetlen egyedi vonzerők vannak!</a:t>
            </a:r>
          </a:p>
          <a:p>
            <a:pPr>
              <a:buFont typeface="Wingdings" pitchFamily="2" charset="2"/>
              <a:buChar char="v"/>
            </a:pPr>
            <a:r>
              <a:rPr lang="hu-HU" dirty="0" smtClean="0"/>
              <a:t>Magyarságunk manifeszt értékei a HUNGARIKUMOK versenyelőnyt </a:t>
            </a:r>
            <a:r>
              <a:rPr lang="hu-HU" dirty="0"/>
              <a:t>adnak </a:t>
            </a:r>
            <a:r>
              <a:rPr lang="hu-HU" sz="2000" dirty="0" smtClean="0"/>
              <a:t>(még nyelvünk is ilyen) </a:t>
            </a:r>
          </a:p>
          <a:p>
            <a:pPr>
              <a:buFont typeface="Wingdings" pitchFamily="2" charset="2"/>
              <a:buChar char="v"/>
            </a:pPr>
            <a:r>
              <a:rPr lang="hu-HU" dirty="0" smtClean="0"/>
              <a:t>Szakmai-szellemi potenciálunk az előző kettőt képes készpénzre váltani </a:t>
            </a:r>
          </a:p>
          <a:p>
            <a:pPr marL="0" indent="0">
              <a:buNone/>
            </a:pPr>
            <a:r>
              <a:rPr lang="hu-HU" i="1" dirty="0" smtClean="0">
                <a:solidFill>
                  <a:srgbClr val="FF0000"/>
                </a:solidFill>
              </a:rPr>
              <a:t>Kezdődjön az Újramárkázás </a:t>
            </a:r>
            <a:r>
              <a:rPr lang="hu-HU" dirty="0" smtClean="0"/>
              <a:t>Új termékelemmel(Hungarikum)új szlogennel, régi-új logoval, kibővült vizuális koncepcióval.</a:t>
            </a:r>
            <a:endParaRPr lang="hu-HU" dirty="0"/>
          </a:p>
        </p:txBody>
      </p:sp>
    </p:spTree>
    <p:extLst>
      <p:ext uri="{BB962C8B-B14F-4D97-AF65-F5344CB8AC3E}">
        <p14:creationId xmlns:p14="http://schemas.microsoft.com/office/powerpoint/2010/main" val="125757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sz="3600" dirty="0" smtClean="0"/>
              <a:t>Szlogan ,logo szerepe</a:t>
            </a:r>
            <a:br>
              <a:rPr lang="hu-HU" sz="3600" dirty="0" smtClean="0"/>
            </a:br>
            <a:r>
              <a:rPr lang="hu-HU" sz="3600" dirty="0" smtClean="0"/>
              <a:t>korlátai</a:t>
            </a:r>
            <a:endParaRPr lang="hu-HU" sz="3600" dirty="0"/>
          </a:p>
        </p:txBody>
      </p:sp>
      <p:sp>
        <p:nvSpPr>
          <p:cNvPr id="3" name="Text Placeholder 2"/>
          <p:cNvSpPr>
            <a:spLocks noGrp="1"/>
          </p:cNvSpPr>
          <p:nvPr>
            <p:ph type="body" idx="1"/>
          </p:nvPr>
        </p:nvSpPr>
        <p:spPr/>
        <p:txBody>
          <a:bodyPr/>
          <a:lstStyle/>
          <a:p>
            <a:r>
              <a:rPr lang="hu-HU" dirty="0" smtClean="0"/>
              <a:t>Hungary ,Budapest</a:t>
            </a:r>
            <a:endParaRPr lang="hu-HU" dirty="0"/>
          </a:p>
        </p:txBody>
      </p:sp>
      <p:sp>
        <p:nvSpPr>
          <p:cNvPr id="4" name="Content Placeholder 3"/>
          <p:cNvSpPr>
            <a:spLocks noGrp="1"/>
          </p:cNvSpPr>
          <p:nvPr>
            <p:ph sz="half" idx="2"/>
          </p:nvPr>
        </p:nvSpPr>
        <p:spPr/>
        <p:txBody>
          <a:bodyPr>
            <a:normAutofit/>
          </a:bodyPr>
          <a:lstStyle/>
          <a:p>
            <a:pPr marL="0" indent="0">
              <a:buNone/>
            </a:pPr>
            <a:r>
              <a:rPr lang="hu-HU" sz="2800" i="1" dirty="0" smtClean="0"/>
              <a:t>Kerülni az általánosságokat!</a:t>
            </a:r>
          </a:p>
          <a:p>
            <a:pPr marL="0" indent="0">
              <a:buNone/>
            </a:pPr>
            <a:endParaRPr lang="hu-HU" sz="2800" i="1" dirty="0"/>
          </a:p>
        </p:txBody>
      </p:sp>
      <p:sp>
        <p:nvSpPr>
          <p:cNvPr id="5" name="Text Placeholder 4"/>
          <p:cNvSpPr>
            <a:spLocks noGrp="1"/>
          </p:cNvSpPr>
          <p:nvPr>
            <p:ph type="body" sz="quarter" idx="3"/>
          </p:nvPr>
        </p:nvSpPr>
        <p:spPr/>
        <p:txBody>
          <a:bodyPr>
            <a:normAutofit fontScale="92500" lnSpcReduction="20000"/>
          </a:bodyPr>
          <a:lstStyle/>
          <a:p>
            <a:r>
              <a:rPr lang="hu-HU" dirty="0" smtClean="0"/>
              <a:t>Más országok,városok (márkaalanyok)</a:t>
            </a:r>
            <a:endParaRPr lang="hu-HU" dirty="0"/>
          </a:p>
        </p:txBody>
      </p:sp>
      <p:sp>
        <p:nvSpPr>
          <p:cNvPr id="6" name="Content Placeholder 5"/>
          <p:cNvSpPr>
            <a:spLocks noGrp="1"/>
          </p:cNvSpPr>
          <p:nvPr>
            <p:ph sz="quarter" idx="4"/>
          </p:nvPr>
        </p:nvSpPr>
        <p:spPr>
          <a:xfrm>
            <a:off x="4544291" y="2264320"/>
            <a:ext cx="4041775" cy="3951288"/>
          </a:xfrm>
        </p:spPr>
        <p:txBody>
          <a:bodyPr>
            <a:normAutofit lnSpcReduction="10000"/>
          </a:bodyPr>
          <a:lstStyle/>
          <a:p>
            <a:pPr>
              <a:buFont typeface="Wingdings" pitchFamily="2" charset="2"/>
              <a:buChar char="§"/>
            </a:pPr>
            <a:r>
              <a:rPr lang="hu-HU" dirty="0" smtClean="0"/>
              <a:t>Georgia Unforgettable Energy and Freedom</a:t>
            </a:r>
          </a:p>
          <a:p>
            <a:pPr>
              <a:buFont typeface="Wingdings" pitchFamily="2" charset="2"/>
              <a:buChar char="§"/>
            </a:pPr>
            <a:r>
              <a:rPr lang="hu-HU" dirty="0" smtClean="0"/>
              <a:t>Incredible India</a:t>
            </a:r>
          </a:p>
          <a:p>
            <a:pPr>
              <a:buFont typeface="Wingdings" pitchFamily="2" charset="2"/>
              <a:buChar char="§"/>
            </a:pPr>
            <a:r>
              <a:rPr lang="hu-HU" dirty="0" smtClean="0"/>
              <a:t>Brazil is your destiny</a:t>
            </a:r>
          </a:p>
          <a:p>
            <a:pPr>
              <a:buFont typeface="Wingdings" pitchFamily="2" charset="2"/>
              <a:buChar char="§"/>
            </a:pPr>
            <a:r>
              <a:rPr lang="hu-HU" dirty="0" smtClean="0"/>
              <a:t>Slovenia –the green place of Europe..</a:t>
            </a:r>
          </a:p>
          <a:p>
            <a:pPr>
              <a:buFont typeface="Wingdings" pitchFamily="2" charset="2"/>
              <a:buChar char="§"/>
            </a:pPr>
            <a:r>
              <a:rPr lang="hu-HU" dirty="0" smtClean="0"/>
              <a:t>..</a:t>
            </a:r>
          </a:p>
          <a:p>
            <a:pPr>
              <a:buFont typeface="Wingdings" pitchFamily="2" charset="2"/>
              <a:buChar char="§"/>
            </a:pPr>
            <a:r>
              <a:rPr lang="hu-HU" dirty="0" smtClean="0"/>
              <a:t>..</a:t>
            </a:r>
          </a:p>
          <a:p>
            <a:pPr>
              <a:buFont typeface="Wingdings" pitchFamily="2" charset="2"/>
              <a:buChar char="§"/>
            </a:pPr>
            <a:r>
              <a:rPr lang="hu-HU" dirty="0" smtClean="0"/>
              <a:t>..</a:t>
            </a:r>
          </a:p>
          <a:p>
            <a:pPr>
              <a:buFont typeface="Wingdings" pitchFamily="2" charset="2"/>
              <a:buChar char="§"/>
            </a:pPr>
            <a:r>
              <a:rPr lang="hu-HU" dirty="0" smtClean="0"/>
              <a:t>..</a:t>
            </a:r>
          </a:p>
          <a:p>
            <a:pPr>
              <a:buFont typeface="Wingdings" pitchFamily="2" charset="2"/>
              <a:buChar char="§"/>
            </a:pPr>
            <a:endParaRPr lang="hu-HU" dirty="0" smtClean="0"/>
          </a:p>
          <a:p>
            <a:pPr>
              <a:buFont typeface="Wingdings" pitchFamily="2" charset="2"/>
              <a:buChar char="§"/>
            </a:pPr>
            <a:endParaRPr lang="hu-HU" dirty="0"/>
          </a:p>
          <a:p>
            <a:pPr>
              <a:buFont typeface="Wingdings" pitchFamily="2" charset="2"/>
              <a:buChar char="§"/>
            </a:pPr>
            <a:endParaRPr lang="hu-HU" dirty="0" smtClean="0"/>
          </a:p>
          <a:p>
            <a:pPr>
              <a:buFont typeface="Wingdings" pitchFamily="2" charset="2"/>
              <a:buChar char="§"/>
            </a:pPr>
            <a:endParaRPr lang="hu-HU" dirty="0"/>
          </a:p>
        </p:txBody>
      </p:sp>
      <p:sp>
        <p:nvSpPr>
          <p:cNvPr id="7" name="Rounded Rectangle 6"/>
          <p:cNvSpPr/>
          <p:nvPr/>
        </p:nvSpPr>
        <p:spPr>
          <a:xfrm>
            <a:off x="1835696" y="4581128"/>
            <a:ext cx="4752528" cy="1922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t>Az országlogo megújítása kontinuitáson alapuljon, a fővárosnak új logo kell</a:t>
            </a:r>
            <a:endParaRPr lang="hu-HU" sz="2400" b="1" dirty="0"/>
          </a:p>
        </p:txBody>
      </p:sp>
    </p:spTree>
    <p:extLst>
      <p:ext uri="{BB962C8B-B14F-4D97-AF65-F5344CB8AC3E}">
        <p14:creationId xmlns:p14="http://schemas.microsoft.com/office/powerpoint/2010/main" val="316150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Országmárka építés</a:t>
            </a:r>
            <a:endParaRPr lang="hu-HU" dirty="0"/>
          </a:p>
        </p:txBody>
      </p:sp>
      <p:sp>
        <p:nvSpPr>
          <p:cNvPr id="3" name="Content Placeholder 2"/>
          <p:cNvSpPr>
            <a:spLocks noGrp="1"/>
          </p:cNvSpPr>
          <p:nvPr>
            <p:ph idx="1"/>
          </p:nvPr>
        </p:nvSpPr>
        <p:spPr/>
        <p:txBody>
          <a:bodyPr/>
          <a:lstStyle/>
          <a:p>
            <a:r>
              <a:rPr lang="hu-HU" dirty="0" smtClean="0"/>
              <a:t>A márka segít a döntésben,csökkenti a kockázatot ,  minőség elvárását adja</a:t>
            </a:r>
          </a:p>
          <a:p>
            <a:r>
              <a:rPr lang="hu-HU" dirty="0" smtClean="0"/>
              <a:t>A termékek promóciója nem elég</a:t>
            </a:r>
          </a:p>
          <a:p>
            <a:r>
              <a:rPr lang="hu-HU" dirty="0" smtClean="0"/>
              <a:t>Az országmárka márkaszemélyiséggel bír (Megkülönböztető ,emlékezetes legyen)</a:t>
            </a:r>
          </a:p>
          <a:p>
            <a:r>
              <a:rPr lang="hu-HU" dirty="0" smtClean="0"/>
              <a:t>A márka értékeket hordoz</a:t>
            </a:r>
          </a:p>
          <a:p>
            <a:r>
              <a:rPr lang="hu-HU" dirty="0" smtClean="0"/>
              <a:t>A márkáknak piaci  értéke van  </a:t>
            </a:r>
            <a:endParaRPr lang="hu-HU" dirty="0"/>
          </a:p>
        </p:txBody>
      </p:sp>
    </p:spTree>
    <p:extLst>
      <p:ext uri="{BB962C8B-B14F-4D97-AF65-F5344CB8AC3E}">
        <p14:creationId xmlns:p14="http://schemas.microsoft.com/office/powerpoint/2010/main" val="1970580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sz="3600" dirty="0" smtClean="0"/>
              <a:t>Ki ,hogyan, mikor  márkázza újra  hazánkat ha nincs pénz ???</a:t>
            </a:r>
            <a:endParaRPr lang="hu-HU" sz="3600" dirty="0"/>
          </a:p>
        </p:txBody>
      </p:sp>
      <p:sp>
        <p:nvSpPr>
          <p:cNvPr id="3" name="Text Placeholder 2"/>
          <p:cNvSpPr>
            <a:spLocks noGrp="1"/>
          </p:cNvSpPr>
          <p:nvPr>
            <p:ph type="body" idx="1"/>
          </p:nvPr>
        </p:nvSpPr>
        <p:spPr/>
        <p:txBody>
          <a:bodyPr>
            <a:normAutofit/>
          </a:bodyPr>
          <a:lstStyle/>
          <a:p>
            <a:r>
              <a:rPr lang="hu-HU" sz="3200" dirty="0" smtClean="0"/>
              <a:t>Delphi módszer</a:t>
            </a:r>
            <a:endParaRPr lang="hu-HU" sz="3200" dirty="0"/>
          </a:p>
        </p:txBody>
      </p:sp>
      <p:sp>
        <p:nvSpPr>
          <p:cNvPr id="4" name="Content Placeholder 3"/>
          <p:cNvSpPr>
            <a:spLocks noGrp="1"/>
          </p:cNvSpPr>
          <p:nvPr>
            <p:ph sz="half" idx="2"/>
          </p:nvPr>
        </p:nvSpPr>
        <p:spPr>
          <a:xfrm>
            <a:off x="395536" y="2132856"/>
            <a:ext cx="4256212" cy="4207892"/>
          </a:xfrm>
        </p:spPr>
        <p:txBody>
          <a:bodyPr/>
          <a:lstStyle/>
          <a:p>
            <a:pPr marL="0" indent="0">
              <a:buNone/>
            </a:pPr>
            <a:r>
              <a:rPr lang="hu-HU" dirty="0" smtClean="0"/>
              <a:t>Szakemberek köztük a  Puczkó Laszlo, Horváth Endre, Vigh Tamás, Kovács Dezső,  Brachna J. Szabó Mihály  lekérdezése</a:t>
            </a:r>
          </a:p>
          <a:p>
            <a:pPr marL="0" indent="0">
              <a:buNone/>
            </a:pPr>
            <a:endParaRPr lang="hu-HU" dirty="0"/>
          </a:p>
          <a:p>
            <a:pPr marL="0" indent="0">
              <a:buNone/>
            </a:pPr>
            <a:endParaRPr lang="hu-HU" dirty="0" smtClean="0"/>
          </a:p>
          <a:p>
            <a:pPr marL="0" indent="0">
              <a:buNone/>
            </a:pPr>
            <a:endParaRPr lang="hu-HU" dirty="0"/>
          </a:p>
          <a:p>
            <a:pPr marL="0" indent="0">
              <a:buNone/>
            </a:pPr>
            <a:endParaRPr lang="hu-HU" dirty="0"/>
          </a:p>
        </p:txBody>
      </p:sp>
      <p:sp>
        <p:nvSpPr>
          <p:cNvPr id="5" name="Text Placeholder 4"/>
          <p:cNvSpPr>
            <a:spLocks noGrp="1"/>
          </p:cNvSpPr>
          <p:nvPr>
            <p:ph type="body" sz="quarter" idx="3"/>
          </p:nvPr>
        </p:nvSpPr>
        <p:spPr/>
        <p:txBody>
          <a:bodyPr/>
          <a:lstStyle/>
          <a:p>
            <a:r>
              <a:rPr lang="hu-HU" dirty="0" smtClean="0"/>
              <a:t>A lakosság (közösség)</a:t>
            </a:r>
            <a:endParaRPr lang="hu-HU" dirty="0"/>
          </a:p>
        </p:txBody>
      </p:sp>
      <p:sp>
        <p:nvSpPr>
          <p:cNvPr id="6" name="Content Placeholder 5"/>
          <p:cNvSpPr>
            <a:spLocks noGrp="1"/>
          </p:cNvSpPr>
          <p:nvPr>
            <p:ph sz="quarter" idx="4"/>
          </p:nvPr>
        </p:nvSpPr>
        <p:spPr/>
        <p:txBody>
          <a:bodyPr/>
          <a:lstStyle/>
          <a:p>
            <a:pPr marL="0" indent="0">
              <a:buNone/>
            </a:pPr>
            <a:r>
              <a:rPr lang="hu-HU" dirty="0" smtClean="0"/>
              <a:t>Díjkitűzés :pályázat :érdeklődést kelt fel a turizmus iránt(gazdaszemléletet), kötődést épít !!!</a:t>
            </a:r>
            <a:endParaRPr lang="hu-HU" dirty="0"/>
          </a:p>
        </p:txBody>
      </p:sp>
      <p:sp>
        <p:nvSpPr>
          <p:cNvPr id="7" name="TextBox 6"/>
          <p:cNvSpPr txBox="1"/>
          <p:nvPr/>
        </p:nvSpPr>
        <p:spPr>
          <a:xfrm>
            <a:off x="611560" y="3933056"/>
            <a:ext cx="7560840" cy="1938992"/>
          </a:xfrm>
          <a:prstGeom prst="rect">
            <a:avLst/>
          </a:prstGeom>
          <a:noFill/>
        </p:spPr>
        <p:txBody>
          <a:bodyPr wrap="square" rtlCol="0">
            <a:spAutoFit/>
          </a:bodyPr>
          <a:lstStyle/>
          <a:p>
            <a:r>
              <a:rPr lang="hu-HU" sz="2000" b="1" dirty="0" smtClean="0">
                <a:latin typeface="Castellar" pitchFamily="18" charset="0"/>
              </a:rPr>
              <a:t>Az imázselemzés és építés kutatást igényel :kvantitatív,kvalitatív módszerek</a:t>
            </a:r>
          </a:p>
          <a:p>
            <a:pPr marL="285750" indent="-285750">
              <a:buFont typeface="Wingdings" pitchFamily="2" charset="2"/>
              <a:buChar char="v"/>
            </a:pPr>
            <a:r>
              <a:rPr lang="hu-HU" sz="2000" b="1" dirty="0" smtClean="0">
                <a:latin typeface="Castellar" pitchFamily="18" charset="0"/>
              </a:rPr>
              <a:t>Fókuszcsoportos kutatás</a:t>
            </a:r>
          </a:p>
          <a:p>
            <a:pPr marL="285750" indent="-285750">
              <a:buFont typeface="Wingdings" pitchFamily="2" charset="2"/>
              <a:buChar char="v"/>
            </a:pPr>
            <a:r>
              <a:rPr lang="hu-HU" sz="2000" b="1" dirty="0" smtClean="0">
                <a:latin typeface="Castellar" pitchFamily="18" charset="0"/>
              </a:rPr>
              <a:t>Mélyinerjúk</a:t>
            </a:r>
          </a:p>
          <a:p>
            <a:pPr marL="285750" indent="-285750">
              <a:buFont typeface="Wingdings" pitchFamily="2" charset="2"/>
              <a:buChar char="v"/>
            </a:pPr>
            <a:r>
              <a:rPr lang="hu-HU" sz="2000" b="1" dirty="0" smtClean="0">
                <a:latin typeface="Castellar" pitchFamily="18" charset="0"/>
              </a:rPr>
              <a:t>Repertory grid analysis</a:t>
            </a:r>
          </a:p>
          <a:p>
            <a:pPr marL="285750" indent="-285750">
              <a:buFont typeface="Wingdings" pitchFamily="2" charset="2"/>
              <a:buChar char="v"/>
            </a:pPr>
            <a:r>
              <a:rPr lang="hu-HU" sz="2000" b="1" dirty="0" smtClean="0">
                <a:latin typeface="Castellar" pitchFamily="18" charset="0"/>
              </a:rPr>
              <a:t>Delphi módszer stb.</a:t>
            </a:r>
            <a:endParaRPr lang="hu-HU" sz="2000" b="1" dirty="0">
              <a:latin typeface="Castellar" pitchFamily="18" charset="0"/>
            </a:endParaRPr>
          </a:p>
        </p:txBody>
      </p:sp>
    </p:spTree>
    <p:extLst>
      <p:ext uri="{BB962C8B-B14F-4D97-AF65-F5344CB8AC3E}">
        <p14:creationId xmlns:p14="http://schemas.microsoft.com/office/powerpoint/2010/main" val="3250982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202034"/>
          </a:xfrm>
        </p:spPr>
        <p:txBody>
          <a:bodyPr>
            <a:normAutofit fontScale="90000"/>
          </a:bodyPr>
          <a:lstStyle/>
          <a:p>
            <a:r>
              <a:rPr lang="hu-HU" dirty="0" smtClean="0"/>
              <a:t>.</a:t>
            </a:r>
            <a:endParaRPr lang="hu-HU" dirty="0"/>
          </a:p>
        </p:txBody>
      </p:sp>
      <p:sp>
        <p:nvSpPr>
          <p:cNvPr id="3" name="Content Placeholder 2"/>
          <p:cNvSpPr>
            <a:spLocks noGrp="1"/>
          </p:cNvSpPr>
          <p:nvPr>
            <p:ph idx="1"/>
          </p:nvPr>
        </p:nvSpPr>
        <p:spPr>
          <a:xfrm>
            <a:off x="251520" y="764704"/>
            <a:ext cx="8435280" cy="5760640"/>
          </a:xfrm>
        </p:spPr>
        <p:txBody>
          <a:bodyPr>
            <a:normAutofit fontScale="55000" lnSpcReduction="20000"/>
          </a:bodyPr>
          <a:lstStyle/>
          <a:p>
            <a:pPr marL="0" indent="0">
              <a:buNone/>
            </a:pPr>
            <a:r>
              <a:rPr lang="hu-HU" sz="4400" dirty="0" smtClean="0"/>
              <a:t>„A </a:t>
            </a:r>
            <a:r>
              <a:rPr lang="hu-HU" sz="4400" dirty="0"/>
              <a:t>Delphi módszer kvalitatív kutatási technika, amely a vizsgált témában </a:t>
            </a:r>
            <a:r>
              <a:rPr lang="hu-HU" sz="4400" b="1" dirty="0"/>
              <a:t>szakértőnek tekinthető személyek</a:t>
            </a:r>
            <a:r>
              <a:rPr lang="hu-HU" sz="4400" dirty="0"/>
              <a:t> véleményét használja fel. A módszer lényege, hogy egymástól fizikailag távol lévő szakértők ismereteit, véleményeit összesíti és elemzi annak érdekében, hogy egy adott kutatási problémával kapcsolatban minél szélesebb kör tudásán és véleményén alapuló egységes álláspont jöjjön létre. A módszer alkalmazása során kulcsfontosságú, hogy az egyes résztvevők </a:t>
            </a:r>
            <a:r>
              <a:rPr lang="hu-HU" sz="4400" b="1" dirty="0"/>
              <a:t>közvetlenül </a:t>
            </a:r>
            <a:r>
              <a:rPr lang="hu-HU" sz="4400" b="1" dirty="0" smtClean="0"/>
              <a:t>ne </a:t>
            </a:r>
            <a:r>
              <a:rPr lang="hu-HU" sz="4400" b="1" dirty="0"/>
              <a:t>kerüljenek egymással kapcsolatba </a:t>
            </a:r>
            <a:r>
              <a:rPr lang="hu-HU" sz="4400" dirty="0"/>
              <a:t>(rendszerint az anonimitásukat is megőrzik, azaz az egyes </a:t>
            </a:r>
            <a:r>
              <a:rPr lang="hu-HU" sz="4400" b="1" dirty="0"/>
              <a:t>szakértők nem tudják, hogy rajtuk kívül még ki vesz részt a kutatásban</a:t>
            </a:r>
            <a:r>
              <a:rPr lang="hu-HU" sz="4400" dirty="0"/>
              <a:t>), így ugyanis felszabadulnak a fókuszcsoportok esetében például helyenként jelentkező csoportnyomás alól, vagy nem kell felvállalniuk annak kockázatát, hogy egyéni véleményüket képviselve esetleg konfrontálódniuk kell az adott témakör nagy tekintélyű </a:t>
            </a:r>
            <a:r>
              <a:rPr lang="hu-HU" sz="4400" dirty="0" smtClean="0"/>
              <a:t>képviselőivel.”</a:t>
            </a:r>
            <a:endParaRPr lang="hu-HU" sz="4400" dirty="0"/>
          </a:p>
          <a:p>
            <a:pPr marL="0" indent="0">
              <a:buNone/>
            </a:pPr>
            <a:endParaRPr lang="hu-HU" dirty="0" smtClean="0"/>
          </a:p>
          <a:p>
            <a:pPr marL="0" indent="0">
              <a:buNone/>
            </a:pPr>
            <a:endParaRPr lang="hu-HU" dirty="0"/>
          </a:p>
          <a:p>
            <a:pPr marL="0" indent="0">
              <a:buNone/>
            </a:pPr>
            <a:r>
              <a:rPr lang="hu-HU" sz="4400" b="1" dirty="0" smtClean="0"/>
              <a:t>A </a:t>
            </a:r>
            <a:r>
              <a:rPr lang="hu-HU" sz="4400" b="1" dirty="0"/>
              <a:t>Delphi módszer alkalmazásának lehetőségei a turisztikai elemzésekben (Dr.Rácz Tamara)</a:t>
            </a:r>
          </a:p>
          <a:p>
            <a:pPr marL="0" indent="0">
              <a:buNone/>
            </a:pPr>
            <a:endParaRPr lang="hu-HU" dirty="0"/>
          </a:p>
        </p:txBody>
      </p:sp>
    </p:spTree>
    <p:extLst>
      <p:ext uri="{BB962C8B-B14F-4D97-AF65-F5344CB8AC3E}">
        <p14:creationId xmlns:p14="http://schemas.microsoft.com/office/powerpoint/2010/main" val="115598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Újracsomagolás nem elég</a:t>
            </a:r>
            <a:endParaRPr lang="hu-HU" dirty="0"/>
          </a:p>
        </p:txBody>
      </p:sp>
      <p:sp>
        <p:nvSpPr>
          <p:cNvPr id="3" name="Content Placeholder 2"/>
          <p:cNvSpPr>
            <a:spLocks noGrp="1"/>
          </p:cNvSpPr>
          <p:nvPr>
            <p:ph idx="1"/>
          </p:nvPr>
        </p:nvSpPr>
        <p:spPr/>
        <p:txBody>
          <a:bodyPr/>
          <a:lstStyle/>
          <a:p>
            <a:pPr marL="0" indent="0">
              <a:buNone/>
            </a:pPr>
            <a:r>
              <a:rPr lang="hu-HU" dirty="0" smtClean="0"/>
              <a:t>Ha termék részben romlott az újracsomagolás </a:t>
            </a:r>
          </a:p>
          <a:p>
            <a:pPr marL="0" indent="0">
              <a:buNone/>
            </a:pPr>
            <a:r>
              <a:rPr lang="hu-HU" dirty="0" smtClean="0"/>
              <a:t>Tartós előnyöket nem hoz.</a:t>
            </a:r>
          </a:p>
          <a:p>
            <a:pPr marL="0" indent="0">
              <a:buNone/>
            </a:pPr>
            <a:r>
              <a:rPr lang="hu-HU" b="1" dirty="0" smtClean="0">
                <a:solidFill>
                  <a:srgbClr val="FF0000"/>
                </a:solidFill>
              </a:rPr>
              <a:t>Rendbe kell tenni a terméket.</a:t>
            </a:r>
          </a:p>
          <a:p>
            <a:pPr marL="0" indent="0">
              <a:buNone/>
            </a:pPr>
            <a:r>
              <a:rPr lang="hu-HU" dirty="0" smtClean="0"/>
              <a:t>Városok , települések létrehoztak korszerű fogadóképességet, turisztikai miliőt, Budapest nem. </a:t>
            </a:r>
          </a:p>
          <a:p>
            <a:pPr marL="0" indent="0">
              <a:buNone/>
            </a:pPr>
            <a:r>
              <a:rPr lang="hu-HU" dirty="0" smtClean="0"/>
              <a:t>Desztinációs menedzsment kell!(Nemcsak szervezet,hanem </a:t>
            </a:r>
            <a:r>
              <a:rPr lang="hu-HU" b="1" dirty="0" smtClean="0"/>
              <a:t>menedzselést végző </a:t>
            </a:r>
            <a:r>
              <a:rPr lang="hu-HU" dirty="0" smtClean="0"/>
              <a:t>szervezet)</a:t>
            </a:r>
            <a:endParaRPr lang="hu-HU" dirty="0"/>
          </a:p>
        </p:txBody>
      </p:sp>
    </p:spTree>
    <p:extLst>
      <p:ext uri="{BB962C8B-B14F-4D97-AF65-F5344CB8AC3E}">
        <p14:creationId xmlns:p14="http://schemas.microsoft.com/office/powerpoint/2010/main" val="394539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Imázs szerintünk és valójában</a:t>
            </a:r>
            <a:endParaRPr lang="hu-HU" dirty="0"/>
          </a:p>
        </p:txBody>
      </p:sp>
      <p:sp>
        <p:nvSpPr>
          <p:cNvPr id="3" name="Text Placeholder 2"/>
          <p:cNvSpPr>
            <a:spLocks noGrp="1"/>
          </p:cNvSpPr>
          <p:nvPr>
            <p:ph type="body" idx="1"/>
          </p:nvPr>
        </p:nvSpPr>
        <p:spPr/>
        <p:txBody>
          <a:bodyPr/>
          <a:lstStyle/>
          <a:p>
            <a:r>
              <a:rPr lang="hu-HU" dirty="0" smtClean="0"/>
              <a:t>Azt hisszük ezt látják</a:t>
            </a:r>
            <a:endParaRPr lang="hu-HU"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549595"/>
            <a:ext cx="4040188" cy="3201848"/>
          </a:xfrm>
        </p:spPr>
      </p:pic>
      <p:sp>
        <p:nvSpPr>
          <p:cNvPr id="5" name="Text Placeholder 4"/>
          <p:cNvSpPr>
            <a:spLocks noGrp="1"/>
          </p:cNvSpPr>
          <p:nvPr>
            <p:ph type="body" sz="quarter" idx="3"/>
          </p:nvPr>
        </p:nvSpPr>
        <p:spPr/>
        <p:txBody>
          <a:bodyPr/>
          <a:lstStyle/>
          <a:p>
            <a:r>
              <a:rPr lang="hu-HU" dirty="0" smtClean="0"/>
              <a:t>Pedig lehet hogy ezt</a:t>
            </a:r>
            <a:endParaRPr lang="hu-HU"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2015399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Imázs szerintünk, illetve valójában</a:t>
            </a:r>
            <a:endParaRPr lang="hu-HU" dirty="0"/>
          </a:p>
        </p:txBody>
      </p:sp>
      <p:sp>
        <p:nvSpPr>
          <p:cNvPr id="3" name="Text Placeholder 2"/>
          <p:cNvSpPr>
            <a:spLocks noGrp="1"/>
          </p:cNvSpPr>
          <p:nvPr>
            <p:ph type="body" idx="1"/>
          </p:nvPr>
        </p:nvSpPr>
        <p:spPr/>
        <p:txBody>
          <a:bodyPr/>
          <a:lstStyle/>
          <a:p>
            <a:r>
              <a:rPr lang="hu-HU" dirty="0" smtClean="0"/>
              <a:t>Azt hisszük ezt látják</a:t>
            </a:r>
            <a:endParaRPr lang="hu-HU"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Text Placeholder 4"/>
          <p:cNvSpPr>
            <a:spLocks noGrp="1"/>
          </p:cNvSpPr>
          <p:nvPr>
            <p:ph type="body" sz="quarter" idx="3"/>
          </p:nvPr>
        </p:nvSpPr>
        <p:spPr/>
        <p:txBody>
          <a:bodyPr/>
          <a:lstStyle/>
          <a:p>
            <a:r>
              <a:rPr lang="hu-HU" dirty="0" smtClean="0"/>
              <a:t>Pedig ezt is </a:t>
            </a:r>
            <a:endParaRPr lang="hu-HU"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268876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Mit ne ?(Az Origo.hu cikkéről)</a:t>
            </a:r>
            <a:endParaRPr lang="hu-HU" dirty="0"/>
          </a:p>
        </p:txBody>
      </p:sp>
      <p:sp>
        <p:nvSpPr>
          <p:cNvPr id="3" name="Content Placeholder 2"/>
          <p:cNvSpPr>
            <a:spLocks noGrp="1"/>
          </p:cNvSpPr>
          <p:nvPr>
            <p:ph idx="1"/>
          </p:nvPr>
        </p:nvSpPr>
        <p:spPr/>
        <p:txBody>
          <a:bodyPr>
            <a:normAutofit/>
          </a:bodyPr>
          <a:lstStyle/>
          <a:p>
            <a:r>
              <a:rPr lang="hu-HU" dirty="0" smtClean="0"/>
              <a:t>Ne akarjunk kicsik lenni</a:t>
            </a:r>
          </a:p>
          <a:p>
            <a:r>
              <a:rPr lang="hu-HU" dirty="0" smtClean="0"/>
              <a:t>Ne akarjuk </a:t>
            </a:r>
            <a:r>
              <a:rPr lang="hu-HU" b="1" dirty="0" smtClean="0"/>
              <a:t>nem felturbózni </a:t>
            </a:r>
            <a:r>
              <a:rPr lang="hu-HU" dirty="0" smtClean="0"/>
              <a:t>a márkaépítést</a:t>
            </a:r>
          </a:p>
          <a:p>
            <a:r>
              <a:rPr lang="hu-HU" dirty="0" smtClean="0"/>
              <a:t>Ne akarjuk a hollókői asszonyokat biztosítani affelől , hogy nem maradnak szárazon</a:t>
            </a:r>
          </a:p>
          <a:p>
            <a:pPr marL="0" indent="0">
              <a:buNone/>
            </a:pPr>
            <a:r>
              <a:rPr lang="hu-HU" dirty="0" smtClean="0"/>
              <a:t>A turizmus termékszemléletet igényel nem(csak) </a:t>
            </a:r>
          </a:p>
          <a:p>
            <a:pPr marL="0" indent="0">
              <a:buNone/>
            </a:pPr>
            <a:r>
              <a:rPr lang="hu-HU" dirty="0" smtClean="0"/>
              <a:t>kommunikációs,csomagolási kérdés. </a:t>
            </a:r>
            <a:endParaRPr lang="hu-HU" dirty="0"/>
          </a:p>
        </p:txBody>
      </p:sp>
    </p:spTree>
    <p:extLst>
      <p:ext uri="{BB962C8B-B14F-4D97-AF65-F5344CB8AC3E}">
        <p14:creationId xmlns:p14="http://schemas.microsoft.com/office/powerpoint/2010/main" val="1704537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Desztinációs Márka Esettanulmányok</a:t>
            </a:r>
            <a:endParaRPr lang="hu-HU" dirty="0"/>
          </a:p>
        </p:txBody>
      </p:sp>
    </p:spTree>
    <p:extLst>
      <p:ext uri="{BB962C8B-B14F-4D97-AF65-F5344CB8AC3E}">
        <p14:creationId xmlns:p14="http://schemas.microsoft.com/office/powerpoint/2010/main" val="4054504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Best practice Gyula,Héviz</a:t>
            </a:r>
            <a:endParaRPr lang="hu-HU" dirty="0"/>
          </a:p>
        </p:txBody>
      </p:sp>
      <p:sp>
        <p:nvSpPr>
          <p:cNvPr id="3" name="Content Placeholder 2"/>
          <p:cNvSpPr>
            <a:spLocks noGrp="1"/>
          </p:cNvSpPr>
          <p:nvPr>
            <p:ph idx="1"/>
          </p:nvPr>
        </p:nvSpPr>
        <p:spPr/>
        <p:txBody>
          <a:bodyPr/>
          <a:lstStyle/>
          <a:p>
            <a:r>
              <a:rPr lang="hu-HU" dirty="0" smtClean="0"/>
              <a:t>Gyula,Hévíz,Gárdony,Szilvásvárad,Gödöllő</a:t>
            </a:r>
          </a:p>
          <a:p>
            <a:r>
              <a:rPr lang="hu-HU" dirty="0" smtClean="0"/>
              <a:t>Honlap, Logo, Desztinációs </a:t>
            </a:r>
            <a:r>
              <a:rPr lang="hu-HU" sz="4000" b="1" dirty="0" smtClean="0">
                <a:solidFill>
                  <a:srgbClr val="FF0000"/>
                </a:solidFill>
              </a:rPr>
              <a:t>kártya (Card)</a:t>
            </a:r>
          </a:p>
        </p:txBody>
      </p:sp>
      <p:pic>
        <p:nvPicPr>
          <p:cNvPr id="4" name="Picture 3"/>
          <p:cNvPicPr/>
          <p:nvPr/>
        </p:nvPicPr>
        <p:blipFill>
          <a:blip r:embed="rId2"/>
          <a:stretch>
            <a:fillRect/>
          </a:stretch>
        </p:blipFill>
        <p:spPr>
          <a:xfrm>
            <a:off x="1403648" y="3053292"/>
            <a:ext cx="6120680" cy="3312368"/>
          </a:xfrm>
          <a:prstGeom prst="rect">
            <a:avLst/>
          </a:prstGeom>
        </p:spPr>
      </p:pic>
    </p:spTree>
    <p:extLst>
      <p:ext uri="{BB962C8B-B14F-4D97-AF65-F5344CB8AC3E}">
        <p14:creationId xmlns:p14="http://schemas.microsoft.com/office/powerpoint/2010/main" val="750491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Felemás :Esztergom</a:t>
            </a:r>
            <a:endParaRPr lang="hu-HU" dirty="0"/>
          </a:p>
        </p:txBody>
      </p:sp>
      <p:sp>
        <p:nvSpPr>
          <p:cNvPr id="3" name="Content Placeholder 2"/>
          <p:cNvSpPr>
            <a:spLocks noGrp="1"/>
          </p:cNvSpPr>
          <p:nvPr>
            <p:ph idx="1"/>
          </p:nvPr>
        </p:nvSpPr>
        <p:spPr/>
        <p:txBody>
          <a:bodyPr/>
          <a:lstStyle/>
          <a:p>
            <a:r>
              <a:rPr lang="hu-HU" dirty="0" smtClean="0"/>
              <a:t>Kiváló logo</a:t>
            </a:r>
          </a:p>
          <a:p>
            <a:r>
              <a:rPr lang="hu-HU" dirty="0" smtClean="0"/>
              <a:t>Prímás projekt- Város nincs kapcsolat hiánya, nem fenntartható</a:t>
            </a:r>
          </a:p>
          <a:p>
            <a:r>
              <a:rPr lang="hu-HU" dirty="0" smtClean="0"/>
              <a:t>A turisták özönlenek de nem költenek </a:t>
            </a:r>
          </a:p>
          <a:p>
            <a:endParaRPr lang="hu-HU" dirty="0" smtClean="0"/>
          </a:p>
          <a:p>
            <a:endParaRPr lang="hu-H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365104"/>
            <a:ext cx="2731250" cy="99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705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Felemás :Szentendre</a:t>
            </a:r>
            <a:endParaRPr lang="hu-HU" dirty="0"/>
          </a:p>
        </p:txBody>
      </p:sp>
      <p:sp>
        <p:nvSpPr>
          <p:cNvPr id="3" name="Content Placeholder 2"/>
          <p:cNvSpPr>
            <a:spLocks noGrp="1"/>
          </p:cNvSpPr>
          <p:nvPr>
            <p:ph idx="1"/>
          </p:nvPr>
        </p:nvSpPr>
        <p:spPr/>
        <p:txBody>
          <a:bodyPr/>
          <a:lstStyle/>
          <a:p>
            <a:r>
              <a:rPr lang="hu-HU" dirty="0" smtClean="0"/>
              <a:t>Nincs logo, nincs szlogen Nem a festők városa</a:t>
            </a:r>
          </a:p>
          <a:p>
            <a:r>
              <a:rPr lang="hu-HU" dirty="0" smtClean="0"/>
              <a:t>Művésztelep corsoval nincs kapcsolat</a:t>
            </a:r>
          </a:p>
          <a:p>
            <a:r>
              <a:rPr lang="hu-HU" dirty="0" smtClean="0"/>
              <a:t>Skanzen vihetné a hátán</a:t>
            </a:r>
          </a:p>
          <a:p>
            <a:r>
              <a:rPr lang="hu-HU" dirty="0" smtClean="0"/>
              <a:t>Római romok betakarva, giccsparádé mátrjoskival</a:t>
            </a:r>
          </a:p>
          <a:p>
            <a:r>
              <a:rPr lang="hu-HU" dirty="0" smtClean="0">
                <a:solidFill>
                  <a:srgbClr val="FF0000"/>
                </a:solidFill>
                <a:sym typeface="Wingdings" pitchFamily="2" charset="2"/>
              </a:rPr>
              <a:t>Eredmények</a:t>
            </a:r>
            <a:r>
              <a:rPr lang="hu-HU" dirty="0" smtClean="0">
                <a:sym typeface="Wingdings" pitchFamily="2" charset="2"/>
              </a:rPr>
              <a:t>: QR kódos Info pontok</a:t>
            </a:r>
            <a:endParaRPr lang="hu-HU" dirty="0"/>
          </a:p>
        </p:txBody>
      </p:sp>
    </p:spTree>
    <p:extLst>
      <p:ext uri="{BB962C8B-B14F-4D97-AF65-F5344CB8AC3E}">
        <p14:creationId xmlns:p14="http://schemas.microsoft.com/office/powerpoint/2010/main" val="102442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Országmárka vonások</a:t>
            </a:r>
            <a:endParaRPr lang="hu-HU" dirty="0"/>
          </a:p>
        </p:txBody>
      </p:sp>
      <p:sp>
        <p:nvSpPr>
          <p:cNvPr id="3" name="Content Placeholder 2"/>
          <p:cNvSpPr>
            <a:spLocks noGrp="1"/>
          </p:cNvSpPr>
          <p:nvPr>
            <p:ph idx="1"/>
          </p:nvPr>
        </p:nvSpPr>
        <p:spPr>
          <a:xfrm>
            <a:off x="457200" y="1340768"/>
            <a:ext cx="8229600" cy="5040560"/>
          </a:xfrm>
        </p:spPr>
        <p:txBody>
          <a:bodyPr>
            <a:normAutofit fontScale="85000" lnSpcReduction="10000"/>
          </a:bodyPr>
          <a:lstStyle/>
          <a:p>
            <a:endParaRPr lang="hu-HU" dirty="0" smtClean="0"/>
          </a:p>
          <a:p>
            <a:r>
              <a:rPr lang="hu-HU" dirty="0" smtClean="0"/>
              <a:t>Inkább többdimenziósok (az országmárkák) mint az árucikkek</a:t>
            </a:r>
          </a:p>
          <a:p>
            <a:r>
              <a:rPr lang="hu-HU" dirty="0" smtClean="0"/>
              <a:t>Országmárka és ország turizmusának márkája nem azonos</a:t>
            </a:r>
          </a:p>
          <a:p>
            <a:r>
              <a:rPr lang="hu-HU" dirty="0" smtClean="0"/>
              <a:t>A fogyasztó központú márkavagyonban a márkatudatosság, márkaképzetek,márkahűség igen fontos </a:t>
            </a:r>
          </a:p>
          <a:p>
            <a:r>
              <a:rPr lang="hu-HU" dirty="0"/>
              <a:t>Fogyasztóra építő márka vagyon(márkaértéktár</a:t>
            </a:r>
            <a:r>
              <a:rPr lang="hu-HU" dirty="0" smtClean="0"/>
              <a:t>).(CBBE)</a:t>
            </a:r>
            <a:endParaRPr lang="hu-HU" dirty="0"/>
          </a:p>
          <a:p>
            <a:r>
              <a:rPr lang="hu-HU" dirty="0"/>
              <a:t>A promóció a  fogyasztóban a „Vágyom rá” érzetet hozza ki </a:t>
            </a:r>
            <a:r>
              <a:rPr lang="hu-HU" dirty="0" smtClean="0"/>
              <a:t>(AIDA=Figyelemfelkeltés</a:t>
            </a:r>
            <a:r>
              <a:rPr lang="hu-HU" dirty="0"/>
              <a:t>, Érdek,Vágy, Akció)  </a:t>
            </a:r>
          </a:p>
          <a:p>
            <a:pPr marL="0" indent="0">
              <a:buNone/>
            </a:pPr>
            <a:r>
              <a:rPr lang="hu-HU" dirty="0" smtClean="0"/>
              <a:t>  </a:t>
            </a:r>
            <a:endParaRPr lang="hu-HU" dirty="0"/>
          </a:p>
        </p:txBody>
      </p:sp>
    </p:spTree>
    <p:extLst>
      <p:ext uri="{BB962C8B-B14F-4D97-AF65-F5344CB8AC3E}">
        <p14:creationId xmlns:p14="http://schemas.microsoft.com/office/powerpoint/2010/main" val="2189986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200" dirty="0" smtClean="0"/>
              <a:t>Értékválság ,márkahiteltelenség:Hollókő</a:t>
            </a:r>
            <a:endParaRPr lang="hu-HU" sz="3200" dirty="0"/>
          </a:p>
        </p:txBody>
      </p:sp>
      <p:sp>
        <p:nvSpPr>
          <p:cNvPr id="3" name="Content Placeholder 2"/>
          <p:cNvSpPr>
            <a:spLocks noGrp="1"/>
          </p:cNvSpPr>
          <p:nvPr>
            <p:ph idx="1"/>
          </p:nvPr>
        </p:nvSpPr>
        <p:spPr/>
        <p:txBody>
          <a:bodyPr/>
          <a:lstStyle/>
          <a:p>
            <a:pPr>
              <a:buFont typeface="Wingdings" pitchFamily="2" charset="2"/>
              <a:buChar char="q"/>
            </a:pPr>
            <a:r>
              <a:rPr lang="hu-HU" dirty="0" smtClean="0"/>
              <a:t>Márkapropozició legyen igaz , őszinte, hiteles </a:t>
            </a:r>
          </a:p>
          <a:p>
            <a:pPr>
              <a:buFont typeface="Wingdings" pitchFamily="2" charset="2"/>
              <a:buChar char="q"/>
            </a:pPr>
            <a:r>
              <a:rPr lang="hu-HU" dirty="0" smtClean="0"/>
              <a:t>„Live village”????</a:t>
            </a:r>
          </a:p>
          <a:p>
            <a:pPr>
              <a:buFont typeface="Wingdings" pitchFamily="2" charset="2"/>
              <a:buChar char="q"/>
            </a:pPr>
            <a:r>
              <a:rPr lang="hu-HU" dirty="0" smtClean="0"/>
              <a:t>Unesco vélemény</a:t>
            </a:r>
          </a:p>
          <a:p>
            <a:pPr>
              <a:buFont typeface="Wingdings" pitchFamily="2" charset="2"/>
              <a:buChar char="q"/>
            </a:pPr>
            <a:r>
              <a:rPr lang="hu-HU" dirty="0" smtClean="0"/>
              <a:t>Elmaradt intézkedések </a:t>
            </a:r>
          </a:p>
        </p:txBody>
      </p:sp>
      <p:pic>
        <p:nvPicPr>
          <p:cNvPr id="4" name="Picture 3" descr="LOGÓ"/>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08920"/>
            <a:ext cx="2232248" cy="3384376"/>
          </a:xfrm>
          <a:prstGeom prst="rect">
            <a:avLst/>
          </a:prstGeom>
          <a:noFill/>
          <a:ln>
            <a:noFill/>
          </a:ln>
        </p:spPr>
      </p:pic>
    </p:spTree>
    <p:extLst>
      <p:ext uri="{BB962C8B-B14F-4D97-AF65-F5344CB8AC3E}">
        <p14:creationId xmlns:p14="http://schemas.microsoft.com/office/powerpoint/2010/main" val="2833556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14800" cy="1283742"/>
          </a:xfrm>
        </p:spPr>
        <p:txBody>
          <a:bodyPr>
            <a:normAutofit fontScale="90000"/>
          </a:bodyPr>
          <a:lstStyle/>
          <a:p>
            <a:r>
              <a:rPr lang="hu-HU" sz="4400" dirty="0" smtClean="0"/>
              <a:t>A TUTSZ </a:t>
            </a:r>
            <a:r>
              <a:rPr lang="hu-HU" sz="2800" dirty="0" smtClean="0"/>
              <a:t>Márkapropozíciójából  2008</a:t>
            </a:r>
            <a:endParaRPr lang="hu-HU" sz="2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8024" y="638054"/>
            <a:ext cx="3888432" cy="5488109"/>
          </a:xfrm>
        </p:spPr>
      </p:pic>
      <p:sp>
        <p:nvSpPr>
          <p:cNvPr id="4" name="Text Placeholder 3"/>
          <p:cNvSpPr>
            <a:spLocks noGrp="1"/>
          </p:cNvSpPr>
          <p:nvPr>
            <p:ph type="body" sz="half" idx="2"/>
          </p:nvPr>
        </p:nvSpPr>
        <p:spPr>
          <a:xfrm>
            <a:off x="467544" y="1700808"/>
            <a:ext cx="4104456" cy="4824536"/>
          </a:xfrm>
        </p:spPr>
        <p:txBody>
          <a:bodyPr>
            <a:normAutofit fontScale="70000" lnSpcReduction="20000"/>
          </a:bodyPr>
          <a:lstStyle/>
          <a:p>
            <a:endParaRPr lang="hu-HU" sz="3200" dirty="0" smtClean="0"/>
          </a:p>
          <a:p>
            <a:endParaRPr lang="hu-HU" sz="3200" dirty="0"/>
          </a:p>
          <a:p>
            <a:endParaRPr lang="hu-HU" sz="3200" dirty="0" smtClean="0"/>
          </a:p>
          <a:p>
            <a:endParaRPr lang="hu-HU" sz="3200" dirty="0"/>
          </a:p>
          <a:p>
            <a:endParaRPr lang="hu-HU" sz="3200" dirty="0" smtClean="0"/>
          </a:p>
          <a:p>
            <a:endParaRPr lang="hu-HU" sz="3200" dirty="0"/>
          </a:p>
          <a:p>
            <a:endParaRPr lang="hu-HU" sz="3200" dirty="0" smtClean="0"/>
          </a:p>
          <a:p>
            <a:endParaRPr lang="hu-HU" sz="3200" dirty="0"/>
          </a:p>
          <a:p>
            <a:endParaRPr lang="hu-HU" sz="3200" dirty="0" smtClean="0"/>
          </a:p>
          <a:p>
            <a:r>
              <a:rPr lang="hu-HU" sz="3400" dirty="0" smtClean="0"/>
              <a:t>Copyright  </a:t>
            </a:r>
            <a:r>
              <a:rPr lang="hu-HU" sz="3400" dirty="0"/>
              <a:t>TUTSZ Egyesület + HavasWorldwid (</a:t>
            </a:r>
            <a:r>
              <a:rPr lang="hu-HU" sz="3400" dirty="0" smtClean="0"/>
              <a:t>Euro RSCG</a:t>
            </a:r>
            <a:r>
              <a:rPr lang="hu-HU" sz="3400" dirty="0"/>
              <a:t>) </a:t>
            </a:r>
          </a:p>
          <a:p>
            <a:r>
              <a:rPr lang="hu-HU" sz="4100" b="1" dirty="0"/>
              <a:t>Logojavaslat </a:t>
            </a:r>
            <a:r>
              <a:rPr lang="hu-HU" sz="3600" dirty="0"/>
              <a:t/>
            </a:r>
            <a:br>
              <a:rPr lang="hu-HU" sz="3600" dirty="0"/>
            </a:br>
            <a:endParaRPr lang="hu-HU" sz="3600" dirty="0"/>
          </a:p>
          <a:p>
            <a:endParaRPr lang="hu-HU"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35" y="1700808"/>
            <a:ext cx="3626894" cy="2736304"/>
          </a:xfrm>
          <a:prstGeom prst="rect">
            <a:avLst/>
          </a:prstGeom>
        </p:spPr>
      </p:pic>
    </p:spTree>
    <p:extLst>
      <p:ext uri="{BB962C8B-B14F-4D97-AF65-F5344CB8AC3E}">
        <p14:creationId xmlns:p14="http://schemas.microsoft.com/office/powerpoint/2010/main" val="399946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200" dirty="0" smtClean="0"/>
              <a:t>Befejezésül Karsai Árpád</a:t>
            </a:r>
            <a:br>
              <a:rPr lang="hu-HU" sz="3200" dirty="0" smtClean="0"/>
            </a:br>
            <a:r>
              <a:rPr lang="hu-HU" sz="3200" dirty="0" smtClean="0"/>
              <a:t> (SOS BT )szlogenjavaslata</a:t>
            </a:r>
            <a:endParaRPr lang="hu-HU" sz="3200" dirty="0"/>
          </a:p>
        </p:txBody>
      </p:sp>
      <p:sp>
        <p:nvSpPr>
          <p:cNvPr id="3" name="Content Placeholder 2"/>
          <p:cNvSpPr>
            <a:spLocks noGrp="1"/>
          </p:cNvSpPr>
          <p:nvPr>
            <p:ph idx="1"/>
          </p:nvPr>
        </p:nvSpPr>
        <p:spPr>
          <a:xfrm>
            <a:off x="457200" y="1600200"/>
            <a:ext cx="8507288" cy="4995424"/>
          </a:xfrm>
        </p:spPr>
        <p:txBody>
          <a:bodyPr>
            <a:normAutofit/>
          </a:bodyPr>
          <a:lstStyle/>
          <a:p>
            <a:pPr marL="0" indent="0">
              <a:buNone/>
            </a:pPr>
            <a:r>
              <a:rPr lang="hu-HU" dirty="0" smtClean="0"/>
              <a:t>Hungary Brand Pillér Szlogennel, Látványtervvel (Keményfi Gábor Grafikai </a:t>
            </a:r>
            <a:r>
              <a:rPr lang="hu-HU" dirty="0"/>
              <a:t>Studió </a:t>
            </a:r>
            <a:r>
              <a:rPr lang="hu-HU" dirty="0" smtClean="0">
                <a:hlinkClick r:id="rId2"/>
              </a:rPr>
              <a:t>gabor.kemenyfi@t-online.hu</a:t>
            </a:r>
            <a:endParaRPr lang="hu-HU" dirty="0" smtClean="0"/>
          </a:p>
          <a:p>
            <a:pPr marL="0" indent="0">
              <a:buNone/>
            </a:pPr>
            <a:r>
              <a:rPr lang="hu-HU" dirty="0" smtClean="0"/>
              <a:t>Felajánlásával a konferencia felé)</a:t>
            </a:r>
            <a:endParaRPr lang="hu-HU" dirty="0"/>
          </a:p>
          <a:p>
            <a:pPr marL="0" indent="0">
              <a:buNone/>
            </a:pPr>
            <a:r>
              <a:rPr lang="hu-HU" dirty="0" smtClean="0"/>
              <a:t>A következő  slide után </a:t>
            </a:r>
            <a:r>
              <a:rPr lang="hu-HU" i="1" dirty="0" smtClean="0"/>
              <a:t>köszönöm a figyelmet</a:t>
            </a:r>
            <a:r>
              <a:rPr lang="hu-HU" dirty="0" smtClean="0"/>
              <a:t>!</a:t>
            </a:r>
          </a:p>
          <a:p>
            <a:pPr marL="0" indent="0">
              <a:buNone/>
            </a:pPr>
            <a:r>
              <a:rPr lang="hu-HU" dirty="0" smtClean="0">
                <a:hlinkClick r:id="rId3"/>
              </a:rPr>
              <a:t>karsai.arpad@chello.hu</a:t>
            </a:r>
            <a:r>
              <a:rPr lang="hu-HU" dirty="0" smtClean="0"/>
              <a:t> </a:t>
            </a:r>
          </a:p>
          <a:p>
            <a:pPr marL="0" indent="0">
              <a:buNone/>
            </a:pPr>
            <a:endParaRPr lang="hu-HU" dirty="0" smtClean="0"/>
          </a:p>
          <a:p>
            <a:pPr marL="0" indent="0">
              <a:buNone/>
            </a:pPr>
            <a:endParaRPr lang="hu-HU" dirty="0"/>
          </a:p>
          <a:p>
            <a:pPr marL="0" indent="0">
              <a:buNone/>
            </a:pPr>
            <a:endParaRPr lang="hu-HU"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5229200"/>
            <a:ext cx="4820198" cy="1021646"/>
          </a:xfrm>
          <a:prstGeom prst="rect">
            <a:avLst/>
          </a:prstGeom>
        </p:spPr>
      </p:pic>
    </p:spTree>
    <p:extLst>
      <p:ext uri="{BB962C8B-B14F-4D97-AF65-F5344CB8AC3E}">
        <p14:creationId xmlns:p14="http://schemas.microsoft.com/office/powerpoint/2010/main" val="2848860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hu-HU" sz="2400" dirty="0" smtClean="0"/>
              <a:t>A Hungary brand első prioritása az egészségturizmus</a:t>
            </a:r>
            <a:endParaRPr lang="hu-HU"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7199" y="1341438"/>
            <a:ext cx="7129602" cy="5040312"/>
          </a:xfrm>
        </p:spPr>
      </p:pic>
    </p:spTree>
    <p:extLst>
      <p:ext uri="{BB962C8B-B14F-4D97-AF65-F5344CB8AC3E}">
        <p14:creationId xmlns:p14="http://schemas.microsoft.com/office/powerpoint/2010/main" val="424234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Országimázs</a:t>
            </a:r>
            <a:endParaRPr lang="hu-HU" dirty="0"/>
          </a:p>
        </p:txBody>
      </p:sp>
      <p:sp>
        <p:nvSpPr>
          <p:cNvPr id="3" name="Text Placeholder 2"/>
          <p:cNvSpPr>
            <a:spLocks noGrp="1"/>
          </p:cNvSpPr>
          <p:nvPr>
            <p:ph type="body" idx="1"/>
          </p:nvPr>
        </p:nvSpPr>
        <p:spPr/>
        <p:txBody>
          <a:bodyPr/>
          <a:lstStyle/>
          <a:p>
            <a:r>
              <a:rPr lang="hu-HU" dirty="0" smtClean="0"/>
              <a:t>(A célzott) Márkaszemélyiség</a:t>
            </a:r>
            <a:endParaRPr lang="hu-HU" dirty="0"/>
          </a:p>
        </p:txBody>
      </p:sp>
      <p:sp>
        <p:nvSpPr>
          <p:cNvPr id="4" name="Content Placeholder 3"/>
          <p:cNvSpPr>
            <a:spLocks noGrp="1"/>
          </p:cNvSpPr>
          <p:nvPr>
            <p:ph sz="half" idx="2"/>
          </p:nvPr>
        </p:nvSpPr>
        <p:spPr/>
        <p:txBody>
          <a:bodyPr/>
          <a:lstStyle/>
          <a:p>
            <a:r>
              <a:rPr lang="hu-HU" dirty="0" smtClean="0"/>
              <a:t>Tudás- Érzelem-Akarás</a:t>
            </a:r>
          </a:p>
          <a:p>
            <a:r>
              <a:rPr lang="hu-HU" dirty="0" smtClean="0"/>
              <a:t>A fogyasztó döntési folyamata </a:t>
            </a:r>
          </a:p>
          <a:p>
            <a:r>
              <a:rPr lang="hu-HU" dirty="0" smtClean="0"/>
              <a:t>HIPI </a:t>
            </a:r>
          </a:p>
          <a:p>
            <a:r>
              <a:rPr lang="hu-HU" dirty="0" smtClean="0"/>
              <a:t> </a:t>
            </a:r>
            <a:r>
              <a:rPr lang="hu-HU" dirty="0"/>
              <a:t>Az agy </a:t>
            </a:r>
            <a:r>
              <a:rPr lang="hu-HU" dirty="0" smtClean="0"/>
              <a:t>védekezése</a:t>
            </a:r>
          </a:p>
          <a:p>
            <a:r>
              <a:rPr lang="hu-HU" dirty="0"/>
              <a:t>Organikus és csinált képek</a:t>
            </a:r>
          </a:p>
          <a:p>
            <a:endParaRPr lang="hu-HU" dirty="0"/>
          </a:p>
        </p:txBody>
      </p:sp>
      <p:sp>
        <p:nvSpPr>
          <p:cNvPr id="5" name="Text Placeholder 4"/>
          <p:cNvSpPr>
            <a:spLocks noGrp="1"/>
          </p:cNvSpPr>
          <p:nvPr>
            <p:ph type="body" sz="quarter" idx="3"/>
          </p:nvPr>
        </p:nvSpPr>
        <p:spPr/>
        <p:txBody>
          <a:bodyPr/>
          <a:lstStyle/>
          <a:p>
            <a:r>
              <a:rPr lang="hu-HU" dirty="0" smtClean="0"/>
              <a:t>A meglévő Márkakép</a:t>
            </a:r>
            <a:endParaRPr lang="hu-HU" dirty="0"/>
          </a:p>
        </p:txBody>
      </p:sp>
      <p:sp>
        <p:nvSpPr>
          <p:cNvPr id="6" name="Content Placeholder 5"/>
          <p:cNvSpPr>
            <a:spLocks noGrp="1"/>
          </p:cNvSpPr>
          <p:nvPr>
            <p:ph sz="quarter" idx="4"/>
          </p:nvPr>
        </p:nvSpPr>
        <p:spPr/>
        <p:txBody>
          <a:bodyPr/>
          <a:lstStyle/>
          <a:p>
            <a:r>
              <a:rPr lang="hu-HU" dirty="0" smtClean="0"/>
              <a:t>Milyen is ez :mi is Magyarország imázsa?</a:t>
            </a:r>
          </a:p>
          <a:p>
            <a:r>
              <a:rPr lang="hu-HU" dirty="0" smtClean="0"/>
              <a:t>KUTATÁSOK!!!</a:t>
            </a:r>
          </a:p>
          <a:p>
            <a:r>
              <a:rPr lang="hu-HU" dirty="0" smtClean="0"/>
              <a:t>A Corvinus Konferencia  vendégelőadói Magyarországról </a:t>
            </a:r>
          </a:p>
          <a:p>
            <a:r>
              <a:rPr lang="hu-HU" dirty="0" smtClean="0"/>
              <a:t>Kontextus fontossága   </a:t>
            </a:r>
            <a:endParaRPr lang="hu-HU" dirty="0"/>
          </a:p>
        </p:txBody>
      </p:sp>
    </p:spTree>
    <p:extLst>
      <p:ext uri="{BB962C8B-B14F-4D97-AF65-F5344CB8AC3E}">
        <p14:creationId xmlns:p14="http://schemas.microsoft.com/office/powerpoint/2010/main" val="19540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922114"/>
          </a:xfrm>
        </p:spPr>
        <p:txBody>
          <a:bodyPr>
            <a:normAutofit/>
          </a:bodyPr>
          <a:lstStyle/>
          <a:p>
            <a:r>
              <a:rPr lang="hu-HU" sz="2800" dirty="0" smtClean="0"/>
              <a:t>Meglévő imázs</a:t>
            </a:r>
            <a:endParaRPr lang="hu-HU" sz="2800" dirty="0"/>
          </a:p>
        </p:txBody>
      </p:sp>
      <p:sp>
        <p:nvSpPr>
          <p:cNvPr id="3" name="Content Placeholder 2"/>
          <p:cNvSpPr>
            <a:spLocks noGrp="1"/>
          </p:cNvSpPr>
          <p:nvPr>
            <p:ph sz="half" idx="1"/>
          </p:nvPr>
        </p:nvSpPr>
        <p:spPr>
          <a:xfrm>
            <a:off x="395536" y="1268761"/>
            <a:ext cx="4038600" cy="4761300"/>
          </a:xfrm>
        </p:spPr>
        <p:txBody>
          <a:bodyPr>
            <a:normAutofit/>
          </a:bodyPr>
          <a:lstStyle/>
          <a:p>
            <a:pPr marL="0" indent="0">
              <a:buNone/>
            </a:pPr>
            <a:r>
              <a:rPr lang="hu-HU" sz="3200" dirty="0" smtClean="0"/>
              <a:t>Imázs Ténye(Külső kép)</a:t>
            </a:r>
          </a:p>
          <a:p>
            <a:pPr marL="0" indent="0">
              <a:buNone/>
            </a:pPr>
            <a:endParaRPr lang="hu-HU" sz="2000" dirty="0" smtClean="0"/>
          </a:p>
          <a:p>
            <a:pPr marL="0" indent="0">
              <a:buNone/>
            </a:pPr>
            <a:r>
              <a:rPr lang="hu-HU" sz="2000" dirty="0" smtClean="0"/>
              <a:t>Akár ilyen is lehet: </a:t>
            </a:r>
            <a:endParaRPr lang="hu-HU" sz="2000" dirty="0"/>
          </a:p>
        </p:txBody>
      </p:sp>
      <p:sp>
        <p:nvSpPr>
          <p:cNvPr id="4" name="Content Placeholder 3"/>
          <p:cNvSpPr>
            <a:spLocks noGrp="1"/>
          </p:cNvSpPr>
          <p:nvPr>
            <p:ph sz="half" idx="2"/>
          </p:nvPr>
        </p:nvSpPr>
        <p:spPr>
          <a:xfrm>
            <a:off x="4648200" y="1268760"/>
            <a:ext cx="4244280" cy="4857403"/>
          </a:xfrm>
        </p:spPr>
        <p:txBody>
          <a:bodyPr/>
          <a:lstStyle/>
          <a:p>
            <a:pPr marL="0" indent="0">
              <a:buNone/>
            </a:pPr>
            <a:r>
              <a:rPr lang="hu-HU" dirty="0" smtClean="0"/>
              <a:t>Önkép </a:t>
            </a:r>
            <a:r>
              <a:rPr lang="hu-HU" sz="2400" dirty="0" smtClean="0"/>
              <a:t>:Vélekedésünk  imázsunkról (mit gondolunk , hogy mit gondolnak rólunk)</a:t>
            </a:r>
          </a:p>
          <a:p>
            <a:pPr marL="0" indent="0">
              <a:buNone/>
            </a:pPr>
            <a:endParaRPr lang="hu-HU" dirty="0"/>
          </a:p>
        </p:txBody>
      </p:sp>
      <p:pic>
        <p:nvPicPr>
          <p:cNvPr id="7" name="Picture 6" descr="http://www.filmkultura.hu/regi/2004/articles/essays/images/objektiv/objektiv05.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52936"/>
            <a:ext cx="3170216" cy="3168352"/>
          </a:xfrm>
          <a:prstGeom prst="rect">
            <a:avLst/>
          </a:prstGeom>
          <a:noFill/>
          <a:ln>
            <a:noFill/>
          </a:ln>
        </p:spPr>
      </p:pic>
      <p:pic>
        <p:nvPicPr>
          <p:cNvPr id="8" name="Picture 7" descr="http://www.szeretlekmagyarorszag.hu/wp-content/uploads/2011/07/kalocsa.jpg"/>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068960"/>
            <a:ext cx="3600400" cy="2808312"/>
          </a:xfrm>
          <a:prstGeom prst="rect">
            <a:avLst/>
          </a:prstGeom>
          <a:noFill/>
          <a:ln>
            <a:noFill/>
          </a:ln>
        </p:spPr>
      </p:pic>
      <p:sp>
        <p:nvSpPr>
          <p:cNvPr id="9" name="Rounded Rectangle 8"/>
          <p:cNvSpPr/>
          <p:nvPr/>
        </p:nvSpPr>
        <p:spPr>
          <a:xfrm>
            <a:off x="3131840" y="3429000"/>
            <a:ext cx="1945107" cy="1056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dirty="0" smtClean="0">
                <a:latin typeface="Bernard MT Condensed" pitchFamily="18" charset="0"/>
              </a:rPr>
              <a:t>ELTÉRHET!!!!</a:t>
            </a:r>
            <a:endParaRPr lang="hu-HU" sz="3600" dirty="0">
              <a:latin typeface="Bernard MT Condensed" pitchFamily="18" charset="0"/>
            </a:endParaRPr>
          </a:p>
        </p:txBody>
      </p:sp>
    </p:spTree>
    <p:extLst>
      <p:ext uri="{BB962C8B-B14F-4D97-AF65-F5344CB8AC3E}">
        <p14:creationId xmlns:p14="http://schemas.microsoft.com/office/powerpoint/2010/main" val="252556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600" dirty="0" smtClean="0"/>
              <a:t>Imázs három+1 szög</a:t>
            </a:r>
            <a:endParaRPr lang="hu-HU" sz="3600" dirty="0"/>
          </a:p>
        </p:txBody>
      </p:sp>
      <p:sp>
        <p:nvSpPr>
          <p:cNvPr id="3" name="Content Placeholder 2"/>
          <p:cNvSpPr>
            <a:spLocks noGrp="1"/>
          </p:cNvSpPr>
          <p:nvPr>
            <p:ph idx="1"/>
          </p:nvPr>
        </p:nvSpPr>
        <p:spPr>
          <a:xfrm>
            <a:off x="457200" y="1600200"/>
            <a:ext cx="8435280" cy="4781128"/>
          </a:xfrm>
        </p:spPr>
        <p:txBody>
          <a:bodyPr/>
          <a:lstStyle/>
          <a:p>
            <a:pPr marL="0" indent="0">
              <a:buNone/>
            </a:pPr>
            <a:r>
              <a:rPr lang="hu-HU" dirty="0" smtClean="0"/>
              <a:t>Hirdetett turisztikai imázs </a:t>
            </a:r>
          </a:p>
          <a:p>
            <a:pPr marL="0" indent="0">
              <a:buNone/>
            </a:pPr>
            <a:r>
              <a:rPr lang="hu-HU" dirty="0" smtClean="0"/>
              <a:t>				   </a:t>
            </a:r>
            <a:endParaRPr lang="hu-HU" dirty="0"/>
          </a:p>
          <a:p>
            <a:pPr marL="0" indent="0">
              <a:buNone/>
            </a:pPr>
            <a:endParaRPr lang="hu-HU" dirty="0" smtClean="0"/>
          </a:p>
          <a:p>
            <a:pPr marL="0" indent="0">
              <a:buNone/>
            </a:pPr>
            <a:endParaRPr lang="hu-HU" dirty="0"/>
          </a:p>
          <a:p>
            <a:pPr marL="0" indent="0">
              <a:buNone/>
            </a:pPr>
            <a:r>
              <a:rPr lang="hu-HU" dirty="0" smtClean="0"/>
              <a:t>Önkép (Országé)			Külső kép(Turistáé)</a:t>
            </a:r>
          </a:p>
          <a:p>
            <a:pPr marL="0" indent="0">
              <a:buNone/>
            </a:pPr>
            <a:r>
              <a:rPr lang="hu-HU" dirty="0"/>
              <a:t>	</a:t>
            </a:r>
            <a:r>
              <a:rPr lang="hu-HU" dirty="0" smtClean="0"/>
              <a:t>							</a:t>
            </a:r>
          </a:p>
          <a:p>
            <a:pPr marL="0" indent="0">
              <a:buNone/>
            </a:pPr>
            <a:endParaRPr lang="hu-HU" dirty="0"/>
          </a:p>
          <a:p>
            <a:pPr marL="0" indent="0">
              <a:buNone/>
            </a:pPr>
            <a:r>
              <a:rPr lang="hu-HU" dirty="0" smtClean="0"/>
              <a:t>             Képünk arról ,milyen a külső kép	</a:t>
            </a:r>
            <a:endParaRPr lang="hu-HU" dirty="0"/>
          </a:p>
        </p:txBody>
      </p:sp>
      <p:cxnSp>
        <p:nvCxnSpPr>
          <p:cNvPr id="5" name="Straight Arrow Connector 4"/>
          <p:cNvCxnSpPr/>
          <p:nvPr/>
        </p:nvCxnSpPr>
        <p:spPr>
          <a:xfrm flipH="1">
            <a:off x="1331640" y="1988840"/>
            <a:ext cx="3168352"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44008" y="2204864"/>
            <a:ext cx="252028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07704" y="4437112"/>
            <a:ext cx="504056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urved Up Arrow 12"/>
          <p:cNvSpPr/>
          <p:nvPr/>
        </p:nvSpPr>
        <p:spPr>
          <a:xfrm>
            <a:off x="1331640" y="4725144"/>
            <a:ext cx="5976664" cy="12241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cxnSp>
        <p:nvCxnSpPr>
          <p:cNvPr id="6" name="Straight Arrow Connector 5"/>
          <p:cNvCxnSpPr/>
          <p:nvPr/>
        </p:nvCxnSpPr>
        <p:spPr>
          <a:xfrm>
            <a:off x="1259632" y="4509120"/>
            <a:ext cx="115212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555776" y="4725144"/>
            <a:ext cx="4032448"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472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200" dirty="0" smtClean="0"/>
              <a:t>Az építendő  márkaszemélyiség </a:t>
            </a:r>
            <a:br>
              <a:rPr lang="hu-HU" sz="3200" dirty="0" smtClean="0"/>
            </a:br>
            <a:r>
              <a:rPr lang="hu-HU" sz="3200" dirty="0" smtClean="0"/>
              <a:t>(A cél)</a:t>
            </a:r>
            <a:endParaRPr lang="hu-HU" sz="3200" dirty="0"/>
          </a:p>
        </p:txBody>
      </p:sp>
      <p:sp>
        <p:nvSpPr>
          <p:cNvPr id="3" name="Content Placeholder 2"/>
          <p:cNvSpPr>
            <a:spLocks noGrp="1"/>
          </p:cNvSpPr>
          <p:nvPr>
            <p:ph idx="1"/>
          </p:nvPr>
        </p:nvSpPr>
        <p:spPr/>
        <p:txBody>
          <a:bodyPr/>
          <a:lstStyle/>
          <a:p>
            <a:pPr marL="0" indent="0">
              <a:buNone/>
            </a:pPr>
            <a:r>
              <a:rPr lang="hu-HU" dirty="0" smtClean="0"/>
              <a:t>Legyen  a márkát építő országközösség valódi bemutatkozó azonosítója,márkaígéretet hordozó. </a:t>
            </a:r>
          </a:p>
          <a:p>
            <a:pPr>
              <a:buFont typeface="Courier New" pitchFamily="49" charset="0"/>
              <a:buChar char="o"/>
            </a:pPr>
            <a:r>
              <a:rPr lang="hu-HU" dirty="0" smtClean="0"/>
              <a:t> az ország értékeit mutató</a:t>
            </a:r>
          </a:p>
          <a:p>
            <a:pPr>
              <a:buFont typeface="Courier New" pitchFamily="49" charset="0"/>
              <a:buChar char="o"/>
            </a:pPr>
            <a:r>
              <a:rPr lang="hu-HU" dirty="0" smtClean="0"/>
              <a:t>a hely érzetét hozó</a:t>
            </a:r>
          </a:p>
          <a:p>
            <a:pPr>
              <a:buFont typeface="Courier New" pitchFamily="49" charset="0"/>
              <a:buChar char="o"/>
            </a:pPr>
            <a:r>
              <a:rPr lang="hu-HU" dirty="0" smtClean="0"/>
              <a:t>A látogatónak adandó </a:t>
            </a:r>
            <a:r>
              <a:rPr lang="hu-HU" dirty="0"/>
              <a:t>élmény helyiek </a:t>
            </a:r>
            <a:r>
              <a:rPr lang="hu-HU" dirty="0" smtClean="0"/>
              <a:t>szerinti lényegét továbbító</a:t>
            </a:r>
          </a:p>
          <a:p>
            <a:pPr>
              <a:buFont typeface="Courier New" pitchFamily="49" charset="0"/>
              <a:buChar char="o"/>
            </a:pPr>
            <a:r>
              <a:rPr lang="hu-HU" dirty="0" smtClean="0"/>
              <a:t>hiteles</a:t>
            </a:r>
            <a:endParaRPr lang="hu-HU" dirty="0"/>
          </a:p>
        </p:txBody>
      </p:sp>
    </p:spTree>
    <p:extLst>
      <p:ext uri="{BB962C8B-B14F-4D97-AF65-F5344CB8AC3E}">
        <p14:creationId xmlns:p14="http://schemas.microsoft.com/office/powerpoint/2010/main" val="3385142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Márka-családfa- ernyőmárka </a:t>
            </a:r>
            <a:endParaRPr lang="hu-HU" dirty="0"/>
          </a:p>
        </p:txBody>
      </p:sp>
      <p:sp>
        <p:nvSpPr>
          <p:cNvPr id="3" name="Content Placeholder 2"/>
          <p:cNvSpPr>
            <a:spLocks noGrp="1"/>
          </p:cNvSpPr>
          <p:nvPr>
            <p:ph idx="1"/>
          </p:nvPr>
        </p:nvSpPr>
        <p:spPr/>
        <p:txBody>
          <a:bodyPr/>
          <a:lstStyle/>
          <a:p>
            <a:pPr marL="0" indent="0">
              <a:buNone/>
            </a:pPr>
            <a:endParaRPr lang="hu-HU" dirty="0"/>
          </a:p>
        </p:txBody>
      </p:sp>
      <p:grpSp>
        <p:nvGrpSpPr>
          <p:cNvPr id="5" name="Group 2"/>
          <p:cNvGrpSpPr>
            <a:grpSpLocks/>
          </p:cNvGrpSpPr>
          <p:nvPr/>
        </p:nvGrpSpPr>
        <p:grpSpPr bwMode="auto">
          <a:xfrm>
            <a:off x="1321265" y="1924476"/>
            <a:ext cx="5040343" cy="4032088"/>
            <a:chOff x="1366" y="107"/>
            <a:chExt cx="4058" cy="3733"/>
          </a:xfrm>
        </p:grpSpPr>
        <p:sp>
          <p:nvSpPr>
            <p:cNvPr id="6" name="Pyr1"/>
            <p:cNvSpPr>
              <a:spLocks noEditPoints="1" noChangeArrowheads="1"/>
            </p:cNvSpPr>
            <p:nvPr/>
          </p:nvSpPr>
          <p:spPr bwMode="auto">
            <a:xfrm>
              <a:off x="2870" y="107"/>
              <a:ext cx="937" cy="931"/>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u-HU" sz="1400" dirty="0"/>
            </a:p>
          </p:txBody>
        </p:sp>
        <p:sp>
          <p:nvSpPr>
            <p:cNvPr id="7" name="Pyr2"/>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u-HU" sz="2400" dirty="0">
                <a:latin typeface="Bernard MT Condensed" pitchFamily="18" charset="0"/>
              </a:endParaRPr>
            </a:p>
          </p:txBody>
        </p:sp>
        <p:sp>
          <p:nvSpPr>
            <p:cNvPr id="8" name="Pyr3"/>
            <p:cNvSpPr>
              <a:spLocks noEditPoints="1" noChangeArrowheads="1"/>
            </p:cNvSpPr>
            <p:nvPr/>
          </p:nvSpPr>
          <p:spPr bwMode="auto">
            <a:xfrm>
              <a:off x="1802" y="1974"/>
              <a:ext cx="3073"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u-HU" sz="2800" dirty="0" smtClean="0">
                <a:latin typeface="Bernard MT Condensed" pitchFamily="18" charset="0"/>
              </a:endParaRPr>
            </a:p>
            <a:p>
              <a:r>
                <a:rPr lang="hu-HU" sz="2800" dirty="0" smtClean="0">
                  <a:latin typeface="Bernard MT Condensed" pitchFamily="18" charset="0"/>
                </a:rPr>
                <a:t>Régióké</a:t>
              </a:r>
              <a:endParaRPr lang="hu-HU" sz="2800" dirty="0">
                <a:latin typeface="Baskerville Old Face" pitchFamily="18" charset="0"/>
              </a:endParaRPr>
            </a:p>
          </p:txBody>
        </p:sp>
        <p:sp>
          <p:nvSpPr>
            <p:cNvPr id="9" name="Pyr4"/>
            <p:cNvSpPr>
              <a:spLocks noEditPoints="1" noChangeArrowheads="1"/>
            </p:cNvSpPr>
            <p:nvPr/>
          </p:nvSpPr>
          <p:spPr bwMode="auto">
            <a:xfrm>
              <a:off x="1366" y="2909"/>
              <a:ext cx="4058" cy="931"/>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hu-HU" sz="3200" dirty="0" smtClean="0">
                  <a:latin typeface="Aharoni" pitchFamily="2" charset="-79"/>
                  <a:cs typeface="Aharoni" pitchFamily="2" charset="-79"/>
                </a:rPr>
                <a:t>   Helyi márkák</a:t>
              </a:r>
              <a:endParaRPr lang="hu-HU" sz="3200" dirty="0">
                <a:latin typeface="Bauhaus 93" pitchFamily="82" charset="0"/>
                <a:cs typeface="Aharoni" pitchFamily="2" charset="-79"/>
              </a:endParaRPr>
            </a:p>
          </p:txBody>
        </p:sp>
      </p:grpSp>
      <p:sp>
        <p:nvSpPr>
          <p:cNvPr id="10" name="Rectangle 9"/>
          <p:cNvSpPr/>
          <p:nvPr/>
        </p:nvSpPr>
        <p:spPr>
          <a:xfrm>
            <a:off x="3347865" y="2204864"/>
            <a:ext cx="1738058" cy="369332"/>
          </a:xfrm>
          <a:prstGeom prst="rect">
            <a:avLst/>
          </a:prstGeom>
        </p:spPr>
        <p:txBody>
          <a:bodyPr wrap="square">
            <a:spAutoFit/>
          </a:bodyPr>
          <a:lstStyle/>
          <a:p>
            <a:r>
              <a:rPr lang="hu-HU" dirty="0">
                <a:latin typeface="Bauhaus 93" pitchFamily="82" charset="0"/>
                <a:cs typeface="Aharoni" pitchFamily="2" charset="-79"/>
              </a:rPr>
              <a:t>Országé</a:t>
            </a:r>
            <a:endParaRPr lang="hu-HU" dirty="0"/>
          </a:p>
        </p:txBody>
      </p:sp>
      <p:sp>
        <p:nvSpPr>
          <p:cNvPr id="11" name="Rectangle 10"/>
          <p:cNvSpPr/>
          <p:nvPr/>
        </p:nvSpPr>
        <p:spPr>
          <a:xfrm>
            <a:off x="2843808" y="3140968"/>
            <a:ext cx="2318258" cy="892552"/>
          </a:xfrm>
          <a:prstGeom prst="rect">
            <a:avLst/>
          </a:prstGeom>
        </p:spPr>
        <p:txBody>
          <a:bodyPr wrap="square">
            <a:spAutoFit/>
          </a:bodyPr>
          <a:lstStyle/>
          <a:p>
            <a:r>
              <a:rPr lang="hu-HU" sz="2400" b="1" dirty="0" smtClean="0">
                <a:latin typeface="Baskerville Old Face" pitchFamily="18" charset="0"/>
              </a:rPr>
              <a:t>Országos </a:t>
            </a:r>
          </a:p>
          <a:p>
            <a:r>
              <a:rPr lang="hu-HU" sz="2800" b="1" dirty="0" smtClean="0">
                <a:latin typeface="Baskerville Old Face" pitchFamily="18" charset="0"/>
              </a:rPr>
              <a:t>Turizmusé</a:t>
            </a:r>
            <a:endParaRPr lang="hu-HU" sz="2800" b="1" dirty="0">
              <a:latin typeface="Baskerville Old Face" pitchFamily="18" charset="0"/>
            </a:endParaRPr>
          </a:p>
        </p:txBody>
      </p:sp>
    </p:spTree>
    <p:extLst>
      <p:ext uri="{BB962C8B-B14F-4D97-AF65-F5344CB8AC3E}">
        <p14:creationId xmlns:p14="http://schemas.microsoft.com/office/powerpoint/2010/main" val="89268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1258</Words>
  <Application>Microsoft Office PowerPoint</Application>
  <PresentationFormat>On-screen Show (4:3)</PresentationFormat>
  <Paragraphs>294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Szükség van-e az országimázs megújítására? A Hungarikumok szerepe  az Újra-márkázásban</vt:lpstr>
      <vt:lpstr>Gondolatmenet</vt:lpstr>
      <vt:lpstr>Országmárka építés</vt:lpstr>
      <vt:lpstr>Országmárka vonások</vt:lpstr>
      <vt:lpstr>Országimázs</vt:lpstr>
      <vt:lpstr>Meglévő imázs</vt:lpstr>
      <vt:lpstr>Imázs három+1 szög</vt:lpstr>
      <vt:lpstr>Az építendő  márkaszemélyiség  (A cél)</vt:lpstr>
      <vt:lpstr>Márka-családfa- ernyőmárka </vt:lpstr>
      <vt:lpstr>Márkaszemélyiség pillérekkel többelemű, de tömör legyen</vt:lpstr>
      <vt:lpstr>Márkahasználati alapelvek</vt:lpstr>
      <vt:lpstr>Pozicionálás</vt:lpstr>
      <vt:lpstr>Pozicionálás :értéktételezés (Értékpropozícó )</vt:lpstr>
      <vt:lpstr>Hungary </vt:lpstr>
      <vt:lpstr>Tényimázs : a kép  Magyarországról Márkánk helyzete</vt:lpstr>
      <vt:lpstr>Ki építi az országmárkában lényegi országimázst ?</vt:lpstr>
      <vt:lpstr>Célkép :a célzott  Imázs</vt:lpstr>
      <vt:lpstr>Korábbi márkakoncepciók </vt:lpstr>
      <vt:lpstr>2008 előtt</vt:lpstr>
      <vt:lpstr>Az új ( 2008 tól folyamatos) Márkaesszencia, logo,szlogen, képi világ </vt:lpstr>
      <vt:lpstr>Márka 2013 ban hogy is áll? A márka a turizmusstratégián alapul </vt:lpstr>
      <vt:lpstr>Kell-e új márka ?</vt:lpstr>
      <vt:lpstr>Egyedi,kiugró keresése</vt:lpstr>
      <vt:lpstr>Helyettesíthetetlenség, felcserélhetetlenség </vt:lpstr>
      <vt:lpstr>Budapest nekiugrott Régi és új Brand </vt:lpstr>
      <vt:lpstr>Új és régi logo</vt:lpstr>
      <vt:lpstr>Előző Budapest logo</vt:lpstr>
      <vt:lpstr>Hungary mint sikertörténet esély  a turisztikai márkák között (Érvek)</vt:lpstr>
      <vt:lpstr>Szlogan ,logo szerepe korlátai</vt:lpstr>
      <vt:lpstr>Ki ,hogyan, mikor  márkázza újra  hazánkat ha nincs pénz ???</vt:lpstr>
      <vt:lpstr>.</vt:lpstr>
      <vt:lpstr>Újracsomagolás nem elég</vt:lpstr>
      <vt:lpstr>Imázs szerintünk és valójában</vt:lpstr>
      <vt:lpstr>Imázs szerintünk, illetve valójában</vt:lpstr>
      <vt:lpstr>Mit ne ?(Az Origo.hu cikkéről)</vt:lpstr>
      <vt:lpstr>Desztinációs Márka Esettanulmányok</vt:lpstr>
      <vt:lpstr>Best practice Gyula,Héviz</vt:lpstr>
      <vt:lpstr>Felemás :Esztergom</vt:lpstr>
      <vt:lpstr>Felemás :Szentendre</vt:lpstr>
      <vt:lpstr>Értékválság ,márkahiteltelenség:Hollókő</vt:lpstr>
      <vt:lpstr>A TUTSZ Márkapropozíciójából  2008</vt:lpstr>
      <vt:lpstr>Befejezésül Karsai Árpád  (SOS BT )szlogenjavaslata</vt:lpstr>
      <vt:lpstr>A Hungary brand első prioritása az egészségturizmus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Május10</dc:title>
  <dc:creator>Árpi</dc:creator>
  <cp:lastModifiedBy>Árpi</cp:lastModifiedBy>
  <cp:revision>113</cp:revision>
  <dcterms:created xsi:type="dcterms:W3CDTF">2013-05-03T11:10:07Z</dcterms:created>
  <dcterms:modified xsi:type="dcterms:W3CDTF">2013-05-10T05:51:14Z</dcterms:modified>
</cp:coreProperties>
</file>